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28"/>
  </p:notesMasterIdLst>
  <p:sldIdLst>
    <p:sldId id="301" r:id="rId2"/>
    <p:sldId id="527" r:id="rId3"/>
    <p:sldId id="323" r:id="rId4"/>
    <p:sldId id="305" r:id="rId5"/>
    <p:sldId id="306" r:id="rId6"/>
    <p:sldId id="492" r:id="rId7"/>
    <p:sldId id="307" r:id="rId8"/>
    <p:sldId id="474" r:id="rId9"/>
    <p:sldId id="308" r:id="rId10"/>
    <p:sldId id="459" r:id="rId11"/>
    <p:sldId id="528" r:id="rId12"/>
    <p:sldId id="461" r:id="rId13"/>
    <p:sldId id="462" r:id="rId14"/>
    <p:sldId id="463" r:id="rId15"/>
    <p:sldId id="464" r:id="rId16"/>
    <p:sldId id="494" r:id="rId17"/>
    <p:sldId id="465" r:id="rId18"/>
    <p:sldId id="466" r:id="rId19"/>
    <p:sldId id="496" r:id="rId20"/>
    <p:sldId id="469" r:id="rId21"/>
    <p:sldId id="470" r:id="rId22"/>
    <p:sldId id="467" r:id="rId23"/>
    <p:sldId id="442" r:id="rId24"/>
    <p:sldId id="443" r:id="rId25"/>
    <p:sldId id="444" r:id="rId26"/>
    <p:sldId id="529" r:id="rId27"/>
    <p:sldId id="422" r:id="rId28"/>
    <p:sldId id="423" r:id="rId29"/>
    <p:sldId id="424" r:id="rId30"/>
    <p:sldId id="533" r:id="rId31"/>
    <p:sldId id="478" r:id="rId32"/>
    <p:sldId id="534" r:id="rId33"/>
    <p:sldId id="367" r:id="rId34"/>
    <p:sldId id="495" r:id="rId35"/>
    <p:sldId id="371" r:id="rId36"/>
    <p:sldId id="497" r:id="rId37"/>
    <p:sldId id="512" r:id="rId38"/>
    <p:sldId id="418" r:id="rId39"/>
    <p:sldId id="378" r:id="rId40"/>
    <p:sldId id="379" r:id="rId41"/>
    <p:sldId id="536" r:id="rId42"/>
    <p:sldId id="381" r:id="rId43"/>
    <p:sldId id="382" r:id="rId44"/>
    <p:sldId id="383" r:id="rId45"/>
    <p:sldId id="384" r:id="rId46"/>
    <p:sldId id="385" r:id="rId47"/>
    <p:sldId id="386" r:id="rId48"/>
    <p:sldId id="387" r:id="rId49"/>
    <p:sldId id="388" r:id="rId50"/>
    <p:sldId id="521" r:id="rId51"/>
    <p:sldId id="419" r:id="rId52"/>
    <p:sldId id="420" r:id="rId53"/>
    <p:sldId id="421" r:id="rId54"/>
    <p:sldId id="476" r:id="rId55"/>
    <p:sldId id="522" r:id="rId56"/>
    <p:sldId id="479" r:id="rId57"/>
    <p:sldId id="481" r:id="rId58"/>
    <p:sldId id="480" r:id="rId59"/>
    <p:sldId id="482" r:id="rId60"/>
    <p:sldId id="372" r:id="rId61"/>
    <p:sldId id="373" r:id="rId62"/>
    <p:sldId id="537" r:id="rId63"/>
    <p:sldId id="538" r:id="rId64"/>
    <p:sldId id="375" r:id="rId65"/>
    <p:sldId id="376" r:id="rId66"/>
    <p:sldId id="377" r:id="rId67"/>
    <p:sldId id="498" r:id="rId68"/>
    <p:sldId id="530" r:id="rId69"/>
    <p:sldId id="431" r:id="rId70"/>
    <p:sldId id="432" r:id="rId71"/>
    <p:sldId id="433" r:id="rId72"/>
    <p:sldId id="539" r:id="rId73"/>
    <p:sldId id="434" r:id="rId74"/>
    <p:sldId id="435" r:id="rId75"/>
    <p:sldId id="436" r:id="rId76"/>
    <p:sldId id="437" r:id="rId77"/>
    <p:sldId id="438" r:id="rId78"/>
    <p:sldId id="439" r:id="rId79"/>
    <p:sldId id="440" r:id="rId80"/>
    <p:sldId id="441" r:id="rId81"/>
    <p:sldId id="523" r:id="rId82"/>
    <p:sldId id="445" r:id="rId83"/>
    <p:sldId id="446" r:id="rId84"/>
    <p:sldId id="524" r:id="rId85"/>
    <p:sldId id="447" r:id="rId86"/>
    <p:sldId id="477" r:id="rId87"/>
    <p:sldId id="448" r:id="rId88"/>
    <p:sldId id="449" r:id="rId89"/>
    <p:sldId id="450" r:id="rId90"/>
    <p:sldId id="451" r:id="rId91"/>
    <p:sldId id="452" r:id="rId92"/>
    <p:sldId id="453" r:id="rId93"/>
    <p:sldId id="417" r:id="rId94"/>
    <p:sldId id="493" r:id="rId95"/>
    <p:sldId id="531" r:id="rId96"/>
    <p:sldId id="525" r:id="rId97"/>
    <p:sldId id="399" r:id="rId98"/>
    <p:sldId id="458" r:id="rId99"/>
    <p:sldId id="400" r:id="rId100"/>
    <p:sldId id="542" r:id="rId101"/>
    <p:sldId id="401" r:id="rId102"/>
    <p:sldId id="486" r:id="rId103"/>
    <p:sldId id="487" r:id="rId104"/>
    <p:sldId id="488" r:id="rId105"/>
    <p:sldId id="489" r:id="rId106"/>
    <p:sldId id="540" r:id="rId107"/>
    <p:sldId id="541" r:id="rId108"/>
    <p:sldId id="543" r:id="rId109"/>
    <p:sldId id="544" r:id="rId110"/>
    <p:sldId id="490" r:id="rId111"/>
    <p:sldId id="485" r:id="rId112"/>
    <p:sldId id="402" r:id="rId113"/>
    <p:sldId id="403" r:id="rId114"/>
    <p:sldId id="404" r:id="rId115"/>
    <p:sldId id="405" r:id="rId116"/>
    <p:sldId id="406" r:id="rId117"/>
    <p:sldId id="407" r:id="rId118"/>
    <p:sldId id="408" r:id="rId119"/>
    <p:sldId id="409" r:id="rId120"/>
    <p:sldId id="410" r:id="rId121"/>
    <p:sldId id="411" r:id="rId122"/>
    <p:sldId id="484" r:id="rId123"/>
    <p:sldId id="526" r:id="rId124"/>
    <p:sldId id="471" r:id="rId125"/>
    <p:sldId id="473" r:id="rId126"/>
    <p:sldId id="472" r:id="rId1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9" autoAdjust="0"/>
    <p:restoredTop sz="94814" autoAdjust="0"/>
  </p:normalViewPr>
  <p:slideViewPr>
    <p:cSldViewPr snapToGrid="0">
      <p:cViewPr>
        <p:scale>
          <a:sx n="70" d="100"/>
          <a:sy n="70" d="100"/>
        </p:scale>
        <p:origin x="756" y="12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a:t>
            </a:fld>
            <a:endParaRPr lang="en-US"/>
          </a:p>
        </p:txBody>
      </p:sp>
    </p:spTree>
    <p:extLst>
      <p:ext uri="{BB962C8B-B14F-4D97-AF65-F5344CB8AC3E}">
        <p14:creationId xmlns:p14="http://schemas.microsoft.com/office/powerpoint/2010/main" val="3826725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34</a:t>
            </a:fld>
            <a:endParaRPr lang="en-US"/>
          </a:p>
        </p:txBody>
      </p:sp>
    </p:spTree>
    <p:extLst>
      <p:ext uri="{BB962C8B-B14F-4D97-AF65-F5344CB8AC3E}">
        <p14:creationId xmlns:p14="http://schemas.microsoft.com/office/powerpoint/2010/main" val="2080944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37</a:t>
            </a:fld>
            <a:endParaRPr lang="en-US"/>
          </a:p>
        </p:txBody>
      </p:sp>
    </p:spTree>
    <p:extLst>
      <p:ext uri="{BB962C8B-B14F-4D97-AF65-F5344CB8AC3E}">
        <p14:creationId xmlns:p14="http://schemas.microsoft.com/office/powerpoint/2010/main" val="2421898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50</a:t>
            </a:fld>
            <a:endParaRPr lang="en-US"/>
          </a:p>
        </p:txBody>
      </p:sp>
    </p:spTree>
    <p:extLst>
      <p:ext uri="{BB962C8B-B14F-4D97-AF65-F5344CB8AC3E}">
        <p14:creationId xmlns:p14="http://schemas.microsoft.com/office/powerpoint/2010/main" val="3493662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55</a:t>
            </a:fld>
            <a:endParaRPr lang="en-US"/>
          </a:p>
        </p:txBody>
      </p:sp>
    </p:spTree>
    <p:extLst>
      <p:ext uri="{BB962C8B-B14F-4D97-AF65-F5344CB8AC3E}">
        <p14:creationId xmlns:p14="http://schemas.microsoft.com/office/powerpoint/2010/main" val="2029707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private </a:t>
            </a:r>
            <a:r>
              <a:rPr lang="en-US" dirty="0" err="1"/>
              <a:t>ip</a:t>
            </a:r>
            <a:r>
              <a:rPr lang="en-US" dirty="0"/>
              <a:t> address for AWS Glue to access S3 data without exposing to the public</a:t>
            </a:r>
          </a:p>
        </p:txBody>
      </p:sp>
      <p:sp>
        <p:nvSpPr>
          <p:cNvPr id="4" name="Slide Number Placeholder 3"/>
          <p:cNvSpPr>
            <a:spLocks noGrp="1"/>
          </p:cNvSpPr>
          <p:nvPr>
            <p:ph type="sldNum" sz="quarter" idx="10"/>
          </p:nvPr>
        </p:nvSpPr>
        <p:spPr/>
        <p:txBody>
          <a:bodyPr/>
          <a:lstStyle/>
          <a:p>
            <a:fld id="{DC1FB0F6-3E2E-43E7-86F7-EE928AF881A6}" type="slidenum">
              <a:rPr lang="en-US" smtClean="0"/>
              <a:t>56</a:t>
            </a:fld>
            <a:endParaRPr lang="en-US"/>
          </a:p>
        </p:txBody>
      </p:sp>
    </p:spTree>
    <p:extLst>
      <p:ext uri="{BB962C8B-B14F-4D97-AF65-F5344CB8AC3E}">
        <p14:creationId xmlns:p14="http://schemas.microsoft.com/office/powerpoint/2010/main" val="2180252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begin, we need to setup a connection to Redshift with Glue.</a:t>
            </a:r>
            <a:r>
              <a:rPr lang="en-US" dirty="0"/>
              <a:t> Reminder Redshift is a </a:t>
            </a:r>
            <a:r>
              <a:rPr lang="en-US" dirty="0" err="1"/>
              <a:t>datawarehouse</a:t>
            </a:r>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60</a:t>
            </a:fld>
            <a:endParaRPr lang="en-US"/>
          </a:p>
        </p:txBody>
      </p:sp>
    </p:spTree>
    <p:extLst>
      <p:ext uri="{BB962C8B-B14F-4D97-AF65-F5344CB8AC3E}">
        <p14:creationId xmlns:p14="http://schemas.microsoft.com/office/powerpoint/2010/main" val="2480757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68</a:t>
            </a:fld>
            <a:endParaRPr lang="en-US"/>
          </a:p>
        </p:txBody>
      </p:sp>
    </p:spTree>
    <p:extLst>
      <p:ext uri="{BB962C8B-B14F-4D97-AF65-F5344CB8AC3E}">
        <p14:creationId xmlns:p14="http://schemas.microsoft.com/office/powerpoint/2010/main" val="3667168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Timeout set to about 2 days initially</a:t>
            </a:r>
          </a:p>
        </p:txBody>
      </p:sp>
      <p:sp>
        <p:nvSpPr>
          <p:cNvPr id="4" name="Slide Number Placeholder 3"/>
          <p:cNvSpPr>
            <a:spLocks noGrp="1"/>
          </p:cNvSpPr>
          <p:nvPr>
            <p:ph type="sldNum" sz="quarter" idx="10"/>
          </p:nvPr>
        </p:nvSpPr>
        <p:spPr/>
        <p:txBody>
          <a:bodyPr/>
          <a:lstStyle/>
          <a:p>
            <a:fld id="{DC1FB0F6-3E2E-43E7-86F7-EE928AF881A6}" type="slidenum">
              <a:rPr lang="en-US" smtClean="0"/>
              <a:t>71</a:t>
            </a:fld>
            <a:endParaRPr lang="en-US"/>
          </a:p>
        </p:txBody>
      </p:sp>
    </p:spTree>
    <p:extLst>
      <p:ext uri="{BB962C8B-B14F-4D97-AF65-F5344CB8AC3E}">
        <p14:creationId xmlns:p14="http://schemas.microsoft.com/office/powerpoint/2010/main" val="3300803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Timeout set to about 2 days initially</a:t>
            </a:r>
          </a:p>
        </p:txBody>
      </p:sp>
      <p:sp>
        <p:nvSpPr>
          <p:cNvPr id="4" name="Slide Number Placeholder 3"/>
          <p:cNvSpPr>
            <a:spLocks noGrp="1"/>
          </p:cNvSpPr>
          <p:nvPr>
            <p:ph type="sldNum" sz="quarter" idx="10"/>
          </p:nvPr>
        </p:nvSpPr>
        <p:spPr/>
        <p:txBody>
          <a:bodyPr/>
          <a:lstStyle/>
          <a:p>
            <a:fld id="{DC1FB0F6-3E2E-43E7-86F7-EE928AF881A6}" type="slidenum">
              <a:rPr lang="en-US" smtClean="0"/>
              <a:t>72</a:t>
            </a:fld>
            <a:endParaRPr lang="en-US"/>
          </a:p>
        </p:txBody>
      </p:sp>
    </p:spTree>
    <p:extLst>
      <p:ext uri="{BB962C8B-B14F-4D97-AF65-F5344CB8AC3E}">
        <p14:creationId xmlns:p14="http://schemas.microsoft.com/office/powerpoint/2010/main" val="3661614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Redshift connection setup before</a:t>
            </a:r>
          </a:p>
        </p:txBody>
      </p:sp>
      <p:sp>
        <p:nvSpPr>
          <p:cNvPr id="4" name="Slide Number Placeholder 3"/>
          <p:cNvSpPr>
            <a:spLocks noGrp="1"/>
          </p:cNvSpPr>
          <p:nvPr>
            <p:ph type="sldNum" sz="quarter" idx="10"/>
          </p:nvPr>
        </p:nvSpPr>
        <p:spPr/>
        <p:txBody>
          <a:bodyPr/>
          <a:lstStyle/>
          <a:p>
            <a:fld id="{DC1FB0F6-3E2E-43E7-86F7-EE928AF881A6}" type="slidenum">
              <a:rPr lang="en-US" smtClean="0"/>
              <a:t>73</a:t>
            </a:fld>
            <a:endParaRPr lang="en-US"/>
          </a:p>
        </p:txBody>
      </p:sp>
    </p:spTree>
    <p:extLst>
      <p:ext uri="{BB962C8B-B14F-4D97-AF65-F5344CB8AC3E}">
        <p14:creationId xmlns:p14="http://schemas.microsoft.com/office/powerpoint/2010/main" val="861378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a:t>
            </a:fld>
            <a:endParaRPr lang="en-US"/>
          </a:p>
        </p:txBody>
      </p:sp>
    </p:spTree>
    <p:extLst>
      <p:ext uri="{BB962C8B-B14F-4D97-AF65-F5344CB8AC3E}">
        <p14:creationId xmlns:p14="http://schemas.microsoft.com/office/powerpoint/2010/main" val="452238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code all comes pre-generated with the “empty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Glue uses </a:t>
            </a:r>
            <a:r>
              <a:rPr lang="en-US" dirty="0" err="1"/>
              <a:t>PySpark</a:t>
            </a:r>
            <a:r>
              <a:rPr lang="en-US" dirty="0"/>
              <a:t> which is python for Apache Spark. Spark is an analytics engine for large scale data processing.</a:t>
            </a:r>
          </a:p>
        </p:txBody>
      </p:sp>
      <p:sp>
        <p:nvSpPr>
          <p:cNvPr id="4" name="Slide Number Placeholder 3"/>
          <p:cNvSpPr>
            <a:spLocks noGrp="1"/>
          </p:cNvSpPr>
          <p:nvPr>
            <p:ph type="sldNum" sz="quarter" idx="10"/>
          </p:nvPr>
        </p:nvSpPr>
        <p:spPr/>
        <p:txBody>
          <a:bodyPr/>
          <a:lstStyle/>
          <a:p>
            <a:fld id="{DC1FB0F6-3E2E-43E7-86F7-EE928AF881A6}" type="slidenum">
              <a:rPr lang="en-US" smtClean="0"/>
              <a:t>75</a:t>
            </a:fld>
            <a:endParaRPr lang="en-US"/>
          </a:p>
        </p:txBody>
      </p:sp>
    </p:spTree>
    <p:extLst>
      <p:ext uri="{BB962C8B-B14F-4D97-AF65-F5344CB8AC3E}">
        <p14:creationId xmlns:p14="http://schemas.microsoft.com/office/powerpoint/2010/main" val="872364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76</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Frame is Glue’s version of a table. It is designed to work with Spark’s Data Frame, which is Spark’s version of a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77</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Glue Dynamic Frame, </a:t>
            </a:r>
            <a:r>
              <a:rPr lang="en-US" dirty="0" err="1"/>
              <a:t>Pyspark</a:t>
            </a:r>
            <a:r>
              <a:rPr lang="en-US" dirty="0"/>
              <a:t> Data Frame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Dynamic Frame is Glue’s version of a table. It is designed to work with Spark’s Data Frame, which is Spark’s version of a table.</a:t>
            </a:r>
          </a:p>
          <a:p>
            <a:endParaRPr lang="en-US" dirty="0"/>
          </a:p>
          <a:p>
            <a:r>
              <a:rPr lang="en-US" dirty="0"/>
              <a:t>Transformations: </a:t>
            </a:r>
          </a:p>
          <a:p>
            <a:r>
              <a:rPr lang="en-US" dirty="0"/>
              <a:t>“quarter” column is using a split to remove the year from the quarter column which initially has “quarter year”</a:t>
            </a:r>
          </a:p>
          <a:p>
            <a:endParaRPr lang="en-US" dirty="0"/>
          </a:p>
          <a:p>
            <a:r>
              <a:rPr lang="en-US" dirty="0"/>
              <a:t>Creating “profit“ column with a calculation of “revenue” multiplied with “</a:t>
            </a:r>
            <a:r>
              <a:rPr lang="en-US" dirty="0" err="1"/>
              <a:t>gross_margin</a:t>
            </a:r>
            <a:r>
              <a:rPr lang="en-US" dirty="0"/>
              <a:t>”</a:t>
            </a:r>
          </a:p>
          <a:p>
            <a:r>
              <a:rPr lang="en-US" dirty="0"/>
              <a:t>Creating “timestamp” column with current date</a:t>
            </a:r>
          </a:p>
        </p:txBody>
      </p:sp>
      <p:sp>
        <p:nvSpPr>
          <p:cNvPr id="4" name="Slide Number Placeholder 3"/>
          <p:cNvSpPr>
            <a:spLocks noGrp="1"/>
          </p:cNvSpPr>
          <p:nvPr>
            <p:ph type="sldNum" sz="quarter" idx="10"/>
          </p:nvPr>
        </p:nvSpPr>
        <p:spPr/>
        <p:txBody>
          <a:bodyPr/>
          <a:lstStyle/>
          <a:p>
            <a:fld id="{DC1FB0F6-3E2E-43E7-86F7-EE928AF881A6}" type="slidenum">
              <a:rPr lang="en-US" smtClean="0"/>
              <a:t>78</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out AWS Glue Data in the Dynamic Frame to columns in Redshift</a:t>
            </a:r>
          </a:p>
          <a:p>
            <a:r>
              <a:rPr lang="en-US" dirty="0"/>
              <a:t>Column name and type in Glue maps out to what column name and type will be in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79</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datasink</a:t>
            </a:r>
            <a:r>
              <a:rPr lang="en-US" dirty="0"/>
              <a:t> to connect with Redshift and load the data</a:t>
            </a:r>
          </a:p>
          <a:p>
            <a:r>
              <a:rPr lang="en-US" dirty="0"/>
              <a:t>Using parameters set from before to connect to the correct Redshift database, schema and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80</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81</a:t>
            </a:fld>
            <a:endParaRPr lang="en-US"/>
          </a:p>
        </p:txBody>
      </p:sp>
    </p:spTree>
    <p:extLst>
      <p:ext uri="{BB962C8B-B14F-4D97-AF65-F5344CB8AC3E}">
        <p14:creationId xmlns:p14="http://schemas.microsoft.com/office/powerpoint/2010/main" val="3502844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84</a:t>
            </a:fld>
            <a:endParaRPr lang="en-US"/>
          </a:p>
        </p:txBody>
      </p:sp>
    </p:spTree>
    <p:extLst>
      <p:ext uri="{BB962C8B-B14F-4D97-AF65-F5344CB8AC3E}">
        <p14:creationId xmlns:p14="http://schemas.microsoft.com/office/powerpoint/2010/main" val="914237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96</a:t>
            </a:fld>
            <a:endParaRPr lang="en-US"/>
          </a:p>
        </p:txBody>
      </p:sp>
    </p:spTree>
    <p:extLst>
      <p:ext uri="{BB962C8B-B14F-4D97-AF65-F5344CB8AC3E}">
        <p14:creationId xmlns:p14="http://schemas.microsoft.com/office/powerpoint/2010/main" val="612600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104</a:t>
            </a:fld>
            <a:endParaRPr lang="en-US"/>
          </a:p>
        </p:txBody>
      </p:sp>
    </p:spTree>
    <p:extLst>
      <p:ext uri="{BB962C8B-B14F-4D97-AF65-F5344CB8AC3E}">
        <p14:creationId xmlns:p14="http://schemas.microsoft.com/office/powerpoint/2010/main" val="14770546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123</a:t>
            </a:fld>
            <a:endParaRPr lang="en-US"/>
          </a:p>
        </p:txBody>
      </p:sp>
    </p:spTree>
    <p:extLst>
      <p:ext uri="{BB962C8B-B14F-4D97-AF65-F5344CB8AC3E}">
        <p14:creationId xmlns:p14="http://schemas.microsoft.com/office/powerpoint/2010/main" val="308688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t>
            </a:r>
            <a:r>
              <a:rPr lang="en-US" dirty="0" err="1"/>
              <a:t>gonna</a:t>
            </a:r>
            <a:r>
              <a:rPr lang="en-US" dirty="0"/>
              <a:t> talk through it, I'll give you time to do everything at the end </a:t>
            </a:r>
          </a:p>
        </p:txBody>
      </p:sp>
      <p:sp>
        <p:nvSpPr>
          <p:cNvPr id="4" name="Slide Number Placeholder 3"/>
          <p:cNvSpPr>
            <a:spLocks noGrp="1"/>
          </p:cNvSpPr>
          <p:nvPr>
            <p:ph type="sldNum" sz="quarter" idx="10"/>
          </p:nvPr>
        </p:nvSpPr>
        <p:spPr/>
        <p:txBody>
          <a:bodyPr/>
          <a:lstStyle/>
          <a:p>
            <a:fld id="{DC1FB0F6-3E2E-43E7-86F7-EE928AF881A6}" type="slidenum">
              <a:rPr lang="en-US" smtClean="0"/>
              <a:t>10</a:t>
            </a:fld>
            <a:endParaRPr lang="en-US"/>
          </a:p>
        </p:txBody>
      </p:sp>
    </p:spTree>
    <p:extLst>
      <p:ext uri="{BB962C8B-B14F-4D97-AF65-F5344CB8AC3E}">
        <p14:creationId xmlns:p14="http://schemas.microsoft.com/office/powerpoint/2010/main" val="3386689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11</a:t>
            </a:fld>
            <a:endParaRPr lang="en-US"/>
          </a:p>
        </p:txBody>
      </p:sp>
    </p:spTree>
    <p:extLst>
      <p:ext uri="{BB962C8B-B14F-4D97-AF65-F5344CB8AC3E}">
        <p14:creationId xmlns:p14="http://schemas.microsoft.com/office/powerpoint/2010/main" val="1510863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26</a:t>
            </a:fld>
            <a:endParaRPr lang="en-US"/>
          </a:p>
        </p:txBody>
      </p:sp>
    </p:spTree>
    <p:extLst>
      <p:ext uri="{BB962C8B-B14F-4D97-AF65-F5344CB8AC3E}">
        <p14:creationId xmlns:p14="http://schemas.microsoft.com/office/powerpoint/2010/main" val="1059507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33</a:t>
            </a:fld>
            <a:endParaRPr lang="en-US"/>
          </a:p>
        </p:txBody>
      </p:sp>
    </p:spTree>
    <p:extLst>
      <p:ext uri="{BB962C8B-B14F-4D97-AF65-F5344CB8AC3E}">
        <p14:creationId xmlns:p14="http://schemas.microsoft.com/office/powerpoint/2010/main" val="238131130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8/29/2018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8/29/2018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8/29/2018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8/29/2018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docs.aws.amazon.com/redshift/latest/mgmt/configure-jdbc-connection.html#download-jdbc-driver" TargetMode="External"/><Relationship Id="rId5" Type="http://schemas.openxmlformats.org/officeDocument/2006/relationships/hyperlink" Target="https://www.sql-workbench.eu/" TargetMode="External"/><Relationship Id="rId4" Type="http://schemas.openxmlformats.org/officeDocument/2006/relationships/hyperlink" Target="https://github.com/jackdsilverman/aws-glue-tutorial.git"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0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1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3.png"/><Relationship Id="rId3" Type="http://schemas.openxmlformats.org/officeDocument/2006/relationships/image" Target="../media/image39.PNG"/><Relationship Id="rId7" Type="http://schemas.openxmlformats.org/officeDocument/2006/relationships/image" Target="../media/image5.png"/><Relationship Id="rId12"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9.png"/><Relationship Id="rId5" Type="http://schemas.openxmlformats.org/officeDocument/2006/relationships/image" Target="../media/image11.jpe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7.png"/><Relationship Id="rId14"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5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8.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73.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8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microsoft.com/office/2007/relationships/hdphoto" Target="../media/hdphoto2.wdp"/><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9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6.PNG"/><Relationship Id="rId4" Type="http://schemas.openxmlformats.org/officeDocument/2006/relationships/image" Target="../media/image95.PNG"/></Relationships>
</file>

<file path=ppt/slides/_rels/slide9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9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a:xfrm>
            <a:off x="1051560" y="1432223"/>
            <a:ext cx="9966960" cy="3035808"/>
          </a:xfrm>
        </p:spPr>
        <p:txBody>
          <a:bodyPr/>
          <a:lstStyle/>
          <a:p>
            <a:br>
              <a:rPr lang="en-US" dirty="0"/>
            </a:br>
            <a:r>
              <a:rPr lang="en-US" dirty="0"/>
              <a:t>Arts &amp; Crafts </a:t>
            </a:r>
            <a:br>
              <a:rPr lang="en-US" dirty="0"/>
            </a:br>
            <a:r>
              <a:rPr lang="en-US" dirty="0"/>
              <a:t>with AWS Glue</a:t>
            </a:r>
            <a:br>
              <a:rPr lang="en-US" dirty="0"/>
            </a:br>
            <a:r>
              <a:rPr lang="en-US" dirty="0"/>
              <a:t> </a:t>
            </a:r>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dirty="0"/>
          </a:p>
          <a:p>
            <a:r>
              <a:rPr lang="en-US" dirty="0"/>
              <a:t>ETL Workshop</a:t>
            </a:r>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3"/>
          <a:stretch>
            <a:fillRect/>
          </a:stretch>
        </p:blipFill>
        <p:spPr>
          <a:xfrm>
            <a:off x="10363200" y="490118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Setup AWS Account</a:t>
            </a:r>
          </a:p>
          <a:p>
            <a:pPr lvl="1"/>
            <a:r>
              <a:rPr lang="en-US" sz="2000" dirty="0"/>
              <a:t>Clone or save git repository </a:t>
            </a:r>
            <a:r>
              <a:rPr lang="en-US" sz="2000" dirty="0">
                <a:hlinkClick r:id="rId4"/>
              </a:rPr>
              <a:t>https://github.com/jackdsilverman/aws-glue-tutorial.git</a:t>
            </a:r>
            <a:endParaRPr lang="en-US" sz="2000" dirty="0"/>
          </a:p>
          <a:p>
            <a:pPr lvl="1"/>
            <a:r>
              <a:rPr lang="en-US" sz="2000" dirty="0"/>
              <a:t>download SQL Workbench/j </a:t>
            </a:r>
            <a:r>
              <a:rPr lang="en-US" sz="2000" dirty="0">
                <a:hlinkClick r:id="rId5"/>
              </a:rPr>
              <a:t>https://www.sql-workbench.eu/</a:t>
            </a:r>
            <a:endParaRPr lang="en-US" sz="2000" dirty="0"/>
          </a:p>
          <a:p>
            <a:pPr lvl="1"/>
            <a:r>
              <a:rPr lang="en-US" sz="2000" dirty="0"/>
              <a:t>download Redshift JDBC driver </a:t>
            </a:r>
            <a:r>
              <a:rPr lang="en-US" sz="2000" dirty="0">
                <a:hlinkClick r:id="rId6"/>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generated with very high confidence">
            <a:extLst>
              <a:ext uri="{FF2B5EF4-FFF2-40B4-BE49-F238E27FC236}">
                <a16:creationId xmlns:a16="http://schemas.microsoft.com/office/drawing/2014/main" id="{8B53182A-307A-4889-833F-D37A1A465FD5}"/>
              </a:ext>
            </a:extLst>
          </p:cNvPr>
          <p:cNvPicPr>
            <a:picLocks noChangeAspect="1"/>
          </p:cNvPicPr>
          <p:nvPr/>
        </p:nvPicPr>
        <p:blipFill rotWithShape="1">
          <a:blip r:embed="rId2">
            <a:extLst>
              <a:ext uri="{28A0092B-C50C-407E-A947-70E740481C1C}">
                <a14:useLocalDpi xmlns:a14="http://schemas.microsoft.com/office/drawing/2010/main" val="0"/>
              </a:ext>
            </a:extLst>
          </a:blip>
          <a:srcRect l="9067" t="26274" r="20298" b="26915"/>
          <a:stretch/>
        </p:blipFill>
        <p:spPr>
          <a:xfrm>
            <a:off x="284596" y="2201202"/>
            <a:ext cx="10347674" cy="3416800"/>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7" name="Oval 16">
            <a:extLst>
              <a:ext uri="{FF2B5EF4-FFF2-40B4-BE49-F238E27FC236}">
                <a16:creationId xmlns:a16="http://schemas.microsoft.com/office/drawing/2014/main" id="{2A573762-B986-4B12-9097-72D572686848}"/>
              </a:ext>
            </a:extLst>
          </p:cNvPr>
          <p:cNvSpPr/>
          <p:nvPr/>
        </p:nvSpPr>
        <p:spPr>
          <a:xfrm>
            <a:off x="9676262" y="5090614"/>
            <a:ext cx="736982" cy="472796"/>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80379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694D1DAC-3947-43D5-BC7C-A93B8530AC0D}"/>
              </a:ext>
            </a:extLst>
          </p:cNvPr>
          <p:cNvPicPr>
            <a:picLocks noChangeAspect="1"/>
          </p:cNvPicPr>
          <p:nvPr/>
        </p:nvPicPr>
        <p:blipFill rotWithShape="1">
          <a:blip r:embed="rId2">
            <a:extLst>
              <a:ext uri="{28A0092B-C50C-407E-A947-70E740481C1C}">
                <a14:useLocalDpi xmlns:a14="http://schemas.microsoft.com/office/drawing/2010/main" val="0"/>
              </a:ext>
            </a:extLst>
          </a:blip>
          <a:srcRect l="20843" t="15410" r="30494" b="47369"/>
          <a:stretch/>
        </p:blipFill>
        <p:spPr>
          <a:xfrm>
            <a:off x="2263862" y="2117282"/>
            <a:ext cx="7664275" cy="2623435"/>
          </a:xfrm>
          <a:prstGeom prst="rect">
            <a:avLst/>
          </a:prstGeom>
          <a:ln>
            <a:solidFill>
              <a:schemeClr val="tx1"/>
            </a:solidFill>
          </a:ln>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7" name="Oval 16">
            <a:extLst>
              <a:ext uri="{FF2B5EF4-FFF2-40B4-BE49-F238E27FC236}">
                <a16:creationId xmlns:a16="http://schemas.microsoft.com/office/drawing/2014/main" id="{2A573762-B986-4B12-9097-72D572686848}"/>
              </a:ext>
            </a:extLst>
          </p:cNvPr>
          <p:cNvSpPr/>
          <p:nvPr/>
        </p:nvSpPr>
        <p:spPr>
          <a:xfrm>
            <a:off x="4450316" y="3407733"/>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2" name="Oval 11">
            <a:extLst>
              <a:ext uri="{FF2B5EF4-FFF2-40B4-BE49-F238E27FC236}">
                <a16:creationId xmlns:a16="http://schemas.microsoft.com/office/drawing/2014/main" id="{5F486511-02AC-4AA3-8857-8E81288F9DCA}"/>
              </a:ext>
            </a:extLst>
          </p:cNvPr>
          <p:cNvSpPr/>
          <p:nvPr/>
        </p:nvSpPr>
        <p:spPr>
          <a:xfrm>
            <a:off x="8396755" y="6241935"/>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B1D8A45D-6340-4BA7-BCB0-7F5C6B0C7E6F}"/>
              </a:ext>
            </a:extLst>
          </p:cNvPr>
          <p:cNvGrpSpPr/>
          <p:nvPr/>
        </p:nvGrpSpPr>
        <p:grpSpPr>
          <a:xfrm>
            <a:off x="2137163" y="1412679"/>
            <a:ext cx="7103090" cy="5206074"/>
            <a:chOff x="2137163" y="1412679"/>
            <a:chExt cx="7103090" cy="5206074"/>
          </a:xfrm>
        </p:grpSpPr>
        <p:pic>
          <p:nvPicPr>
            <p:cNvPr id="3" name="Picture 2" descr="A screenshot of a cell phone&#10;&#10;Description generated with very high confidence">
              <a:extLst>
                <a:ext uri="{FF2B5EF4-FFF2-40B4-BE49-F238E27FC236}">
                  <a16:creationId xmlns:a16="http://schemas.microsoft.com/office/drawing/2014/main" id="{0805DE9B-9FD7-4E6F-8FE2-256C08964F7E}"/>
                </a:ext>
              </a:extLst>
            </p:cNvPr>
            <p:cNvPicPr>
              <a:picLocks noChangeAspect="1"/>
            </p:cNvPicPr>
            <p:nvPr/>
          </p:nvPicPr>
          <p:blipFill rotWithShape="1">
            <a:blip r:embed="rId3">
              <a:extLst>
                <a:ext uri="{28A0092B-C50C-407E-A947-70E740481C1C}">
                  <a14:useLocalDpi xmlns:a14="http://schemas.microsoft.com/office/drawing/2010/main" val="0"/>
                </a:ext>
              </a:extLst>
            </a:blip>
            <a:srcRect l="23056" t="10041" r="23144" b="8717"/>
            <a:stretch/>
          </p:blipFill>
          <p:spPr>
            <a:xfrm>
              <a:off x="2137163" y="1412679"/>
              <a:ext cx="7103090" cy="5206074"/>
            </a:xfrm>
            <a:prstGeom prst="rect">
              <a:avLst/>
            </a:prstGeom>
            <a:ln>
              <a:solidFill>
                <a:schemeClr val="tx1"/>
              </a:solidFill>
            </a:ln>
          </p:spPr>
        </p:pic>
        <p:pic>
          <p:nvPicPr>
            <p:cNvPr id="8" name="Picture 7" descr="A screenshot of a cell phone&#10;&#10;Description generated with very high confidence">
              <a:extLst>
                <a:ext uri="{FF2B5EF4-FFF2-40B4-BE49-F238E27FC236}">
                  <a16:creationId xmlns:a16="http://schemas.microsoft.com/office/drawing/2014/main" id="{99A5F5BF-AFAE-4661-ADB8-C2C1CE78C62B}"/>
                </a:ext>
              </a:extLst>
            </p:cNvPr>
            <p:cNvPicPr>
              <a:picLocks noChangeAspect="1"/>
            </p:cNvPicPr>
            <p:nvPr/>
          </p:nvPicPr>
          <p:blipFill rotWithShape="1">
            <a:blip r:embed="rId4">
              <a:extLst>
                <a:ext uri="{28A0092B-C50C-407E-A947-70E740481C1C}">
                  <a14:useLocalDpi xmlns:a14="http://schemas.microsoft.com/office/drawing/2010/main" val="0"/>
                </a:ext>
              </a:extLst>
            </a:blip>
            <a:srcRect l="24210" t="50000" r="26381" b="43495"/>
            <a:stretch/>
          </p:blipFill>
          <p:spPr>
            <a:xfrm>
              <a:off x="2298692" y="3891677"/>
              <a:ext cx="6523089" cy="399943"/>
            </a:xfrm>
            <a:prstGeom prst="rect">
              <a:avLst/>
            </a:prstGeom>
          </p:spPr>
        </p:pic>
      </p:grpSp>
    </p:spTree>
    <p:extLst>
      <p:ext uri="{BB962C8B-B14F-4D97-AF65-F5344CB8AC3E}">
        <p14:creationId xmlns:p14="http://schemas.microsoft.com/office/powerpoint/2010/main" val="3449467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generated with very high confidence">
            <a:extLst>
              <a:ext uri="{FF2B5EF4-FFF2-40B4-BE49-F238E27FC236}">
                <a16:creationId xmlns:a16="http://schemas.microsoft.com/office/drawing/2014/main" id="{83A5B363-87CE-4F1B-B8AE-AA8890CC1421}"/>
              </a:ext>
            </a:extLst>
          </p:cNvPr>
          <p:cNvPicPr>
            <a:picLocks noChangeAspect="1"/>
          </p:cNvPicPr>
          <p:nvPr/>
        </p:nvPicPr>
        <p:blipFill rotWithShape="1">
          <a:blip r:embed="rId3">
            <a:extLst>
              <a:ext uri="{28A0092B-C50C-407E-A947-70E740481C1C}">
                <a14:useLocalDpi xmlns:a14="http://schemas.microsoft.com/office/drawing/2010/main" val="0"/>
              </a:ext>
            </a:extLst>
          </a:blip>
          <a:srcRect l="87558" r="557" b="76472"/>
          <a:stretch/>
        </p:blipFill>
        <p:spPr>
          <a:xfrm>
            <a:off x="3200990" y="2043913"/>
            <a:ext cx="3859619" cy="2770173"/>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2" name="Oval 11">
            <a:extLst>
              <a:ext uri="{FF2B5EF4-FFF2-40B4-BE49-F238E27FC236}">
                <a16:creationId xmlns:a16="http://schemas.microsoft.com/office/drawing/2014/main" id="{8BD934A6-A801-4E72-826F-E480AD6F7870}"/>
              </a:ext>
            </a:extLst>
          </p:cNvPr>
          <p:cNvSpPr/>
          <p:nvPr/>
        </p:nvSpPr>
        <p:spPr>
          <a:xfrm>
            <a:off x="3757776" y="3386467"/>
            <a:ext cx="3302833" cy="89845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96850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89075" y="2021698"/>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2830682" y="3280005"/>
            <a:ext cx="3038490" cy="1249465"/>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generated with very high confidence">
            <a:extLst>
              <a:ext uri="{FF2B5EF4-FFF2-40B4-BE49-F238E27FC236}">
                <a16:creationId xmlns:a16="http://schemas.microsoft.com/office/drawing/2014/main" id="{6266C20A-40D1-4F56-B475-58ABFE7437BA}"/>
              </a:ext>
            </a:extLst>
          </p:cNvPr>
          <p:cNvPicPr>
            <a:picLocks noChangeAspect="1"/>
          </p:cNvPicPr>
          <p:nvPr/>
        </p:nvPicPr>
        <p:blipFill rotWithShape="1">
          <a:blip r:embed="rId2">
            <a:extLst>
              <a:ext uri="{28A0092B-C50C-407E-A947-70E740481C1C}">
                <a14:useLocalDpi xmlns:a14="http://schemas.microsoft.com/office/drawing/2010/main" val="0"/>
              </a:ext>
            </a:extLst>
          </a:blip>
          <a:srcRect t="18821" r="9651" b="24186"/>
          <a:stretch/>
        </p:blipFill>
        <p:spPr>
          <a:xfrm>
            <a:off x="588335" y="2151486"/>
            <a:ext cx="11015330" cy="3274828"/>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6" name="Oval 15">
            <a:extLst>
              <a:ext uri="{FF2B5EF4-FFF2-40B4-BE49-F238E27FC236}">
                <a16:creationId xmlns:a16="http://schemas.microsoft.com/office/drawing/2014/main" id="{4FED725A-AA0C-4954-ACF2-57E8072A0B36}"/>
              </a:ext>
            </a:extLst>
          </p:cNvPr>
          <p:cNvSpPr/>
          <p:nvPr/>
        </p:nvSpPr>
        <p:spPr>
          <a:xfrm>
            <a:off x="8726514" y="3552961"/>
            <a:ext cx="3051503" cy="1032688"/>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0211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very high confidence">
            <a:extLst>
              <a:ext uri="{FF2B5EF4-FFF2-40B4-BE49-F238E27FC236}">
                <a16:creationId xmlns:a16="http://schemas.microsoft.com/office/drawing/2014/main" id="{5E886163-3118-4B93-8554-14F6D5EFA252}"/>
              </a:ext>
            </a:extLst>
          </p:cNvPr>
          <p:cNvPicPr>
            <a:picLocks noChangeAspect="1"/>
          </p:cNvPicPr>
          <p:nvPr/>
        </p:nvPicPr>
        <p:blipFill rotWithShape="1">
          <a:blip r:embed="rId2">
            <a:extLst>
              <a:ext uri="{28A0092B-C50C-407E-A947-70E740481C1C}">
                <a14:useLocalDpi xmlns:a14="http://schemas.microsoft.com/office/drawing/2010/main" val="0"/>
              </a:ext>
            </a:extLst>
          </a:blip>
          <a:srcRect l="30967" t="15335" r="32948" b="12269"/>
          <a:stretch/>
        </p:blipFill>
        <p:spPr>
          <a:xfrm>
            <a:off x="3896264" y="1538904"/>
            <a:ext cx="4399472" cy="4733256"/>
          </a:xfrm>
          <a:prstGeom prst="rect">
            <a:avLst/>
          </a:prstGeom>
          <a:ln>
            <a:solidFill>
              <a:schemeClr val="tx1"/>
            </a:solidFill>
          </a:ln>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6" name="Oval 15">
            <a:extLst>
              <a:ext uri="{FF2B5EF4-FFF2-40B4-BE49-F238E27FC236}">
                <a16:creationId xmlns:a16="http://schemas.microsoft.com/office/drawing/2014/main" id="{4FED725A-AA0C-4954-ACF2-57E8072A0B36}"/>
              </a:ext>
            </a:extLst>
          </p:cNvPr>
          <p:cNvSpPr/>
          <p:nvPr/>
        </p:nvSpPr>
        <p:spPr>
          <a:xfrm>
            <a:off x="6731841" y="5820913"/>
            <a:ext cx="151140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0E6422A-0F21-4F97-BA03-27E99DBF47DE}"/>
              </a:ext>
            </a:extLst>
          </p:cNvPr>
          <p:cNvSpPr/>
          <p:nvPr/>
        </p:nvSpPr>
        <p:spPr>
          <a:xfrm>
            <a:off x="3948751" y="5820913"/>
            <a:ext cx="151140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2871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2112B988-56F8-47AA-A8CE-3FDA3F44FFE1}"/>
              </a:ext>
            </a:extLst>
          </p:cNvPr>
          <p:cNvPicPr>
            <a:picLocks noChangeAspect="1"/>
          </p:cNvPicPr>
          <p:nvPr/>
        </p:nvPicPr>
        <p:blipFill rotWithShape="1">
          <a:blip r:embed="rId2">
            <a:extLst>
              <a:ext uri="{28A0092B-C50C-407E-A947-70E740481C1C}">
                <a14:useLocalDpi xmlns:a14="http://schemas.microsoft.com/office/drawing/2010/main" val="0"/>
              </a:ext>
            </a:extLst>
          </a:blip>
          <a:srcRect l="8843" t="3506" r="13412" b="14894"/>
          <a:stretch/>
        </p:blipFill>
        <p:spPr>
          <a:xfrm>
            <a:off x="3243539" y="1623940"/>
            <a:ext cx="5800299" cy="4683763"/>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6" name="Oval 15">
            <a:extLst>
              <a:ext uri="{FF2B5EF4-FFF2-40B4-BE49-F238E27FC236}">
                <a16:creationId xmlns:a16="http://schemas.microsoft.com/office/drawing/2014/main" id="{4FED725A-AA0C-4954-ACF2-57E8072A0B36}"/>
              </a:ext>
            </a:extLst>
          </p:cNvPr>
          <p:cNvSpPr/>
          <p:nvPr/>
        </p:nvSpPr>
        <p:spPr>
          <a:xfrm>
            <a:off x="7532429" y="5827880"/>
            <a:ext cx="151140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1149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generated with very high confidence">
            <a:extLst>
              <a:ext uri="{FF2B5EF4-FFF2-40B4-BE49-F238E27FC236}">
                <a16:creationId xmlns:a16="http://schemas.microsoft.com/office/drawing/2014/main" id="{2ACA8351-BDBE-40C5-A0A1-6C37D039E3F6}"/>
              </a:ext>
            </a:extLst>
          </p:cNvPr>
          <p:cNvPicPr>
            <a:picLocks noChangeAspect="1"/>
          </p:cNvPicPr>
          <p:nvPr/>
        </p:nvPicPr>
        <p:blipFill rotWithShape="1">
          <a:blip r:embed="rId2">
            <a:extLst>
              <a:ext uri="{28A0092B-C50C-407E-A947-70E740481C1C}">
                <a14:useLocalDpi xmlns:a14="http://schemas.microsoft.com/office/drawing/2010/main" val="0"/>
              </a:ext>
            </a:extLst>
          </a:blip>
          <a:srcRect l="32015" t="16963" r="28358" b="43277"/>
          <a:stretch/>
        </p:blipFill>
        <p:spPr>
          <a:xfrm>
            <a:off x="2274247" y="2028826"/>
            <a:ext cx="7643505" cy="3799054"/>
          </a:xfrm>
          <a:prstGeom prst="rect">
            <a:avLst/>
          </a:prstGeom>
        </p:spPr>
      </p:pic>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16" name="Oval 15">
            <a:extLst>
              <a:ext uri="{FF2B5EF4-FFF2-40B4-BE49-F238E27FC236}">
                <a16:creationId xmlns:a16="http://schemas.microsoft.com/office/drawing/2014/main" id="{4FED725A-AA0C-4954-ACF2-57E8072A0B36}"/>
              </a:ext>
            </a:extLst>
          </p:cNvPr>
          <p:cNvSpPr/>
          <p:nvPr/>
        </p:nvSpPr>
        <p:spPr>
          <a:xfrm>
            <a:off x="7970294" y="5049958"/>
            <a:ext cx="1851040" cy="5729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017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Rectangle 27">
            <a:extLst>
              <a:ext uri="{FF2B5EF4-FFF2-40B4-BE49-F238E27FC236}">
                <a16:creationId xmlns:a16="http://schemas.microsoft.com/office/drawing/2014/main" id="{357A5DAF-C57B-450C-9D19-98F6BA6A4248}"/>
              </a:ext>
            </a:extLst>
          </p:cNvPr>
          <p:cNvSpPr/>
          <p:nvPr/>
        </p:nvSpPr>
        <p:spPr>
          <a:xfrm>
            <a:off x="6991351" y="2517441"/>
            <a:ext cx="947136" cy="10588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A105138-4C8E-4C63-AC9A-E4DDE16DF85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31" name="Connector: Elbow 30">
            <a:extLst>
              <a:ext uri="{FF2B5EF4-FFF2-40B4-BE49-F238E27FC236}">
                <a16:creationId xmlns:a16="http://schemas.microsoft.com/office/drawing/2014/main" id="{1503EA99-720B-4E40-8071-0A0DF628CCC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86E4CDE-145E-46C9-BA42-7961EA51DA9B}"/>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4" name="Picture 33">
            <a:extLst>
              <a:ext uri="{FF2B5EF4-FFF2-40B4-BE49-F238E27FC236}">
                <a16:creationId xmlns:a16="http://schemas.microsoft.com/office/drawing/2014/main" id="{14A9144F-3362-47CA-9C28-540C3F37599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36" name="TextBox 35">
            <a:extLst>
              <a:ext uri="{FF2B5EF4-FFF2-40B4-BE49-F238E27FC236}">
                <a16:creationId xmlns:a16="http://schemas.microsoft.com/office/drawing/2014/main" id="{A9814346-F22F-4F31-BB49-6DB6DEE8C377}"/>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05546022-D644-4B91-A3C4-81848F9517B0}"/>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0" name="L-Shape 39">
            <a:extLst>
              <a:ext uri="{FF2B5EF4-FFF2-40B4-BE49-F238E27FC236}">
                <a16:creationId xmlns:a16="http://schemas.microsoft.com/office/drawing/2014/main" id="{8E57929D-54E4-4BD0-B8B0-F00DA6237295}"/>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07422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6997643-D341-4DB1-9C50-9CFE099680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53167" y="1162577"/>
            <a:ext cx="5132653" cy="5458265"/>
          </a:xfrm>
          <a:ln>
            <a:solidFill>
              <a:schemeClr val="tx1"/>
            </a:solidFill>
          </a:ln>
        </p:spPr>
      </p:pic>
      <p:cxnSp>
        <p:nvCxnSpPr>
          <p:cNvPr id="12" name="Straight Arrow Connector 11">
            <a:extLst>
              <a:ext uri="{FF2B5EF4-FFF2-40B4-BE49-F238E27FC236}">
                <a16:creationId xmlns:a16="http://schemas.microsoft.com/office/drawing/2014/main" id="{EC02C586-7632-4F5E-9F5E-716726B85CC8}"/>
              </a:ext>
            </a:extLst>
          </p:cNvPr>
          <p:cNvCxnSpPr>
            <a:cxnSpLocks/>
            <a:stCxn id="33" idx="3"/>
          </p:cNvCxnSpPr>
          <p:nvPr/>
        </p:nvCxnSpPr>
        <p:spPr>
          <a:xfrm flipV="1">
            <a:off x="3009014" y="3921345"/>
            <a:ext cx="3171069"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DB329D-3503-43E9-9A9C-B941F9536A1F}"/>
              </a:ext>
            </a:extLst>
          </p:cNvPr>
          <p:cNvCxnSpPr>
            <a:cxnSpLocks/>
            <a:stCxn id="27" idx="3"/>
          </p:cNvCxnSpPr>
          <p:nvPr/>
        </p:nvCxnSpPr>
        <p:spPr>
          <a:xfrm>
            <a:off x="3243540" y="3225917"/>
            <a:ext cx="2936543"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1068-0085-4DB0-AED3-A154246D4EB5}"/>
              </a:ext>
            </a:extLst>
          </p:cNvPr>
          <p:cNvCxnSpPr>
            <a:cxnSpLocks/>
            <a:stCxn id="25" idx="3"/>
          </p:cNvCxnSpPr>
          <p:nvPr/>
        </p:nvCxnSpPr>
        <p:spPr>
          <a:xfrm flipV="1">
            <a:off x="4162097" y="2154623"/>
            <a:ext cx="2017986" cy="5806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31D979-4625-4301-94A9-C5A9EFDA634E}"/>
              </a:ext>
            </a:extLst>
          </p:cNvPr>
          <p:cNvSpPr txBox="1"/>
          <p:nvPr/>
        </p:nvSpPr>
        <p:spPr>
          <a:xfrm>
            <a:off x="435737" y="1797186"/>
            <a:ext cx="3726360" cy="830997"/>
          </a:xfrm>
          <a:prstGeom prst="rect">
            <a:avLst/>
          </a:prstGeom>
          <a:noFill/>
        </p:spPr>
        <p:txBody>
          <a:bodyPr wrap="square" rtlCol="0">
            <a:spAutoFit/>
          </a:bodyPr>
          <a:lstStyle/>
          <a:p>
            <a:r>
              <a:rPr lang="en-US" sz="2400" dirty="0">
                <a:solidFill>
                  <a:srgbClr val="FF0000"/>
                </a:solidFill>
              </a:rPr>
              <a:t>Give your data source a name</a:t>
            </a:r>
          </a:p>
        </p:txBody>
      </p:sp>
      <p:sp>
        <p:nvSpPr>
          <p:cNvPr id="27" name="TextBox 26">
            <a:extLst>
              <a:ext uri="{FF2B5EF4-FFF2-40B4-BE49-F238E27FC236}">
                <a16:creationId xmlns:a16="http://schemas.microsoft.com/office/drawing/2014/main" id="{5114ACE5-25AA-4B7B-BB43-F95CFC8E64DB}"/>
              </a:ext>
            </a:extLst>
          </p:cNvPr>
          <p:cNvSpPr txBox="1"/>
          <p:nvPr/>
        </p:nvSpPr>
        <p:spPr>
          <a:xfrm>
            <a:off x="435738" y="2625752"/>
            <a:ext cx="2807802"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31" name="Straight Arrow Connector 30">
            <a:extLst>
              <a:ext uri="{FF2B5EF4-FFF2-40B4-BE49-F238E27FC236}">
                <a16:creationId xmlns:a16="http://schemas.microsoft.com/office/drawing/2014/main" id="{4B12E9A4-7449-4D8F-9FB2-075623485EEC}"/>
              </a:ext>
            </a:extLst>
          </p:cNvPr>
          <p:cNvCxnSpPr>
            <a:cxnSpLocks/>
            <a:stCxn id="33" idx="3"/>
          </p:cNvCxnSpPr>
          <p:nvPr/>
        </p:nvCxnSpPr>
        <p:spPr>
          <a:xfrm flipV="1">
            <a:off x="3009014" y="4544071"/>
            <a:ext cx="3213111"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9ACFDC5-09B4-46BD-8C3D-A7CC1FAB4E81}"/>
              </a:ext>
            </a:extLst>
          </p:cNvPr>
          <p:cNvSpPr txBox="1"/>
          <p:nvPr/>
        </p:nvSpPr>
        <p:spPr>
          <a:xfrm>
            <a:off x="435737" y="4183610"/>
            <a:ext cx="2573277"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36" name="Straight Arrow Connector 35">
            <a:extLst>
              <a:ext uri="{FF2B5EF4-FFF2-40B4-BE49-F238E27FC236}">
                <a16:creationId xmlns:a16="http://schemas.microsoft.com/office/drawing/2014/main" id="{125AC2FD-ACE7-4A55-A4DB-2720CB422972}"/>
              </a:ext>
            </a:extLst>
          </p:cNvPr>
          <p:cNvCxnSpPr>
            <a:cxnSpLocks/>
            <a:stCxn id="33" idx="3"/>
          </p:cNvCxnSpPr>
          <p:nvPr/>
        </p:nvCxnSpPr>
        <p:spPr>
          <a:xfrm>
            <a:off x="3009014" y="4783775"/>
            <a:ext cx="3213111"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90355E-14D4-4845-A9DB-1C490350986B}"/>
              </a:ext>
            </a:extLst>
          </p:cNvPr>
          <p:cNvCxnSpPr>
            <a:cxnSpLocks/>
            <a:stCxn id="33" idx="3"/>
          </p:cNvCxnSpPr>
          <p:nvPr/>
        </p:nvCxnSpPr>
        <p:spPr>
          <a:xfrm>
            <a:off x="3009014" y="4783775"/>
            <a:ext cx="3213111"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08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P spid="3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a:ln>
            <a:solidFill>
              <a:schemeClr val="tx1"/>
            </a:solidFill>
          </a:ln>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3350289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6800" y="2190564"/>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334582" y="1581307"/>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53211" y="2448018"/>
            <a:ext cx="1154096" cy="354423"/>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86CD96E0-93D1-41E5-BACC-341C78527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8945414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2089615" y="2149994"/>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1929583" y="1561022"/>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708146" y="4025491"/>
            <a:ext cx="1404767" cy="41990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750188" y="2258851"/>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272013" y="1615450"/>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8118259" y="4966153"/>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4483425"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4638170"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2" name="Rectangle 1">
            <a:extLst>
              <a:ext uri="{FF2B5EF4-FFF2-40B4-BE49-F238E27FC236}">
                <a16:creationId xmlns:a16="http://schemas.microsoft.com/office/drawing/2014/main" id="{92C9617F-E6C8-4783-8C1C-20712EE2BC8A}"/>
              </a:ext>
            </a:extLst>
          </p:cNvPr>
          <p:cNvSpPr/>
          <p:nvPr/>
        </p:nvSpPr>
        <p:spPr>
          <a:xfrm>
            <a:off x="4468384" y="3077121"/>
            <a:ext cx="4357082" cy="2391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587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812895" cy="4050792"/>
          </a:xfrm>
        </p:spPr>
        <p:txBody>
          <a:bodyPr/>
          <a:lstStyle/>
          <a:p>
            <a:pPr lvl="1"/>
            <a:r>
              <a:rPr lang="en-US" sz="2600" dirty="0"/>
              <a:t>Create </a:t>
            </a:r>
            <a:r>
              <a:rPr lang="en-US" sz="2600" dirty="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endParaRPr lang="en-US" sz="2600" dirty="0"/>
          </a:p>
          <a:p>
            <a:pPr marL="274320" lvl="1" indent="0">
              <a:buNone/>
            </a:pPr>
            <a:r>
              <a:rPr lang="en-US" sz="2600" dirty="0"/>
              <a:t>(Use US-EAST-2/Ohio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6</a:t>
            </a:r>
          </a:p>
        </p:txBody>
      </p:sp>
    </p:spTree>
    <p:extLst>
      <p:ext uri="{BB962C8B-B14F-4D97-AF65-F5344CB8AC3E}">
        <p14:creationId xmlns:p14="http://schemas.microsoft.com/office/powerpoint/2010/main" val="5567783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TextBox 27">
            <a:extLst>
              <a:ext uri="{FF2B5EF4-FFF2-40B4-BE49-F238E27FC236}">
                <a16:creationId xmlns:a16="http://schemas.microsoft.com/office/drawing/2014/main" id="{B18A3DF9-05C6-4504-94B7-659718C8435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0" name="Connector: Elbow 29">
            <a:extLst>
              <a:ext uri="{FF2B5EF4-FFF2-40B4-BE49-F238E27FC236}">
                <a16:creationId xmlns:a16="http://schemas.microsoft.com/office/drawing/2014/main" id="{CAB1549E-CE48-49CB-A94E-FE0ECC65D69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849E393-4BAD-4CA7-B851-CB24A010FEE2}"/>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sp>
        <p:nvSpPr>
          <p:cNvPr id="32" name="TextBox 31">
            <a:extLst>
              <a:ext uri="{FF2B5EF4-FFF2-40B4-BE49-F238E27FC236}">
                <a16:creationId xmlns:a16="http://schemas.microsoft.com/office/drawing/2014/main" id="{CD1A09D9-4035-425C-A386-6151A7B47835}"/>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4" name="Straight Arrow Connector 33">
            <a:extLst>
              <a:ext uri="{FF2B5EF4-FFF2-40B4-BE49-F238E27FC236}">
                <a16:creationId xmlns:a16="http://schemas.microsoft.com/office/drawing/2014/main" id="{017AEC6E-BED8-4ED7-A132-530C4BC14ED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L-Shape 35">
            <a:extLst>
              <a:ext uri="{FF2B5EF4-FFF2-40B4-BE49-F238E27FC236}">
                <a16:creationId xmlns:a16="http://schemas.microsoft.com/office/drawing/2014/main" id="{AEE3FDC9-A3AC-4E8A-A484-0C8927CC8506}"/>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93912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Conclusion</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3970318"/>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solidFill>
                  <a:srgbClr val="FF0000"/>
                </a:solidFill>
              </a:rPr>
              <a:t>	</a:t>
            </a:r>
            <a:r>
              <a:rPr lang="en-US" sz="2400" dirty="0" err="1">
                <a:solidFill>
                  <a:srgbClr val="FF0000"/>
                </a:solidFill>
              </a:rPr>
              <a:t>QuickSight</a:t>
            </a:r>
            <a:r>
              <a:rPr lang="en-US" sz="2400" dirty="0">
                <a:solidFill>
                  <a:srgbClr val="FF0000"/>
                </a:solidFill>
              </a:rPr>
              <a:t> Account *</a:t>
            </a:r>
          </a:p>
          <a:p>
            <a:r>
              <a:rPr lang="en-US" sz="2400" dirty="0"/>
              <a:t>	Glue Job</a:t>
            </a:r>
          </a:p>
          <a:p>
            <a:r>
              <a:rPr lang="en-US" sz="2400" dirty="0"/>
              <a:t>	Glue Database</a:t>
            </a:r>
          </a:p>
          <a:p>
            <a:r>
              <a:rPr lang="en-US" sz="2400" dirty="0"/>
              <a:t>	Glue Table</a:t>
            </a:r>
          </a:p>
          <a:p>
            <a:r>
              <a:rPr lang="en-US" sz="2400" dirty="0"/>
              <a:t>	Glue Connection</a:t>
            </a:r>
          </a:p>
          <a:p>
            <a:r>
              <a:rPr lang="en-US" sz="2400" dirty="0"/>
              <a:t>		</a:t>
            </a:r>
          </a:p>
          <a:p>
            <a:r>
              <a:rPr lang="en-US" dirty="0"/>
              <a:t>	</a:t>
            </a:r>
          </a:p>
          <a:p>
            <a:r>
              <a:rPr lang="en-US" dirty="0">
                <a:solidFill>
                  <a:srgbClr val="FF0000"/>
                </a:solidFill>
              </a:rPr>
              <a:t>*</a:t>
            </a:r>
            <a:r>
              <a:rPr lang="en-US" dirty="0"/>
              <a:t> </a:t>
            </a:r>
            <a:r>
              <a:rPr lang="en-US" dirty="0">
                <a:solidFill>
                  <a:srgbClr val="FF0000"/>
                </a:solidFill>
              </a:rPr>
              <a:t>These services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E5FE42-03C8-4755-8520-FDD8CC552D22}"/>
              </a:ext>
            </a:extLst>
          </p:cNvPr>
          <p:cNvPicPr>
            <a:picLocks noChangeAspect="1"/>
          </p:cNvPicPr>
          <p:nvPr/>
        </p:nvPicPr>
        <p:blipFill rotWithShape="1">
          <a:blip r:embed="rId2"/>
          <a:srcRect l="1611" t="9029" r="27653" b="6204"/>
          <a:stretch/>
        </p:blipFill>
        <p:spPr>
          <a:xfrm>
            <a:off x="3125487" y="1380333"/>
            <a:ext cx="8658578" cy="4633470"/>
          </a:xfrm>
          <a:prstGeom prst="rect">
            <a:avLst/>
          </a:prstGeom>
          <a:ln>
            <a:solidFill>
              <a:schemeClr val="tx1"/>
            </a:solidFill>
          </a:ln>
        </p:spPr>
      </p:pic>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grpSp>
        <p:nvGrpSpPr>
          <p:cNvPr id="23" name="Group 22">
            <a:extLst>
              <a:ext uri="{FF2B5EF4-FFF2-40B4-BE49-F238E27FC236}">
                <a16:creationId xmlns:a16="http://schemas.microsoft.com/office/drawing/2014/main" id="{81BE4AA2-C931-47C5-A964-F0CCF536ECB0}"/>
              </a:ext>
            </a:extLst>
          </p:cNvPr>
          <p:cNvGrpSpPr/>
          <p:nvPr/>
        </p:nvGrpSpPr>
        <p:grpSpPr>
          <a:xfrm>
            <a:off x="616275" y="2140253"/>
            <a:ext cx="5948624" cy="461665"/>
            <a:chOff x="616275" y="2140253"/>
            <a:chExt cx="5948624" cy="461665"/>
          </a:xfrm>
        </p:grpSpPr>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576706" cy="2308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grpSp>
      <p:grpSp>
        <p:nvGrpSpPr>
          <p:cNvPr id="24" name="Group 23">
            <a:extLst>
              <a:ext uri="{FF2B5EF4-FFF2-40B4-BE49-F238E27FC236}">
                <a16:creationId xmlns:a16="http://schemas.microsoft.com/office/drawing/2014/main" id="{F265414F-067B-4BAE-82AC-429AE5CABFA8}"/>
              </a:ext>
            </a:extLst>
          </p:cNvPr>
          <p:cNvGrpSpPr/>
          <p:nvPr/>
        </p:nvGrpSpPr>
        <p:grpSpPr>
          <a:xfrm>
            <a:off x="616275" y="2866071"/>
            <a:ext cx="5948624" cy="830997"/>
            <a:chOff x="616275" y="2866071"/>
            <a:chExt cx="5948624" cy="830997"/>
          </a:xfrm>
        </p:grpSpPr>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a:off x="3129699" y="3281570"/>
              <a:ext cx="3435200"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513424" cy="830997"/>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grpSp>
      <p:grpSp>
        <p:nvGrpSpPr>
          <p:cNvPr id="25" name="Group 24">
            <a:extLst>
              <a:ext uri="{FF2B5EF4-FFF2-40B4-BE49-F238E27FC236}">
                <a16:creationId xmlns:a16="http://schemas.microsoft.com/office/drawing/2014/main" id="{C2FB1121-0FC7-43A9-AAD6-9D7BAA1B7F20}"/>
              </a:ext>
            </a:extLst>
          </p:cNvPr>
          <p:cNvGrpSpPr/>
          <p:nvPr/>
        </p:nvGrpSpPr>
        <p:grpSpPr>
          <a:xfrm>
            <a:off x="590992" y="4312693"/>
            <a:ext cx="5973907" cy="801361"/>
            <a:chOff x="590992" y="4312693"/>
            <a:chExt cx="5973907" cy="801361"/>
          </a:xfrm>
        </p:grpSpPr>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312693"/>
              <a:ext cx="4435837" cy="57052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grpSp>
      <p:sp>
        <p:nvSpPr>
          <p:cNvPr id="39" name="Oval 38">
            <a:extLst>
              <a:ext uri="{FF2B5EF4-FFF2-40B4-BE49-F238E27FC236}">
                <a16:creationId xmlns:a16="http://schemas.microsoft.com/office/drawing/2014/main" id="{EA66084A-EDB9-49A3-960D-EDE762CD46B7}"/>
              </a:ext>
            </a:extLst>
          </p:cNvPr>
          <p:cNvSpPr/>
          <p:nvPr/>
        </p:nvSpPr>
        <p:spPr>
          <a:xfrm>
            <a:off x="10853578" y="5617968"/>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5E07937A-AFC3-4407-A0FD-F7A86C6AA91E}"/>
              </a:ext>
            </a:extLst>
          </p:cNvPr>
          <p:cNvGrpSpPr/>
          <p:nvPr/>
        </p:nvGrpSpPr>
        <p:grpSpPr>
          <a:xfrm>
            <a:off x="616275" y="4652389"/>
            <a:ext cx="5948624" cy="1582765"/>
            <a:chOff x="616275" y="4652389"/>
            <a:chExt cx="5948624" cy="1582765"/>
          </a:xfrm>
        </p:grpSpPr>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714920" y="5372308"/>
              <a:ext cx="3849979" cy="4473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098645"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cxnSp>
          <p:nvCxnSpPr>
            <p:cNvPr id="15" name="Straight Arrow Connector 14">
              <a:extLst>
                <a:ext uri="{FF2B5EF4-FFF2-40B4-BE49-F238E27FC236}">
                  <a16:creationId xmlns:a16="http://schemas.microsoft.com/office/drawing/2014/main" id="{CFBC2EE2-5CCF-42DF-9402-1AC2A3A7333D}"/>
                </a:ext>
              </a:extLst>
            </p:cNvPr>
            <p:cNvCxnSpPr>
              <a:cxnSpLocks/>
              <a:stCxn id="36" idx="3"/>
            </p:cNvCxnSpPr>
            <p:nvPr/>
          </p:nvCxnSpPr>
          <p:spPr>
            <a:xfrm flipV="1">
              <a:off x="2714920" y="4652389"/>
              <a:ext cx="3849979" cy="116726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1410B162-F8E9-4DCB-BBBA-E8A3EC8E0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1964192" y="1404858"/>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8931580" y="6116541"/>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42B9263-AD3F-45C4-B9B3-327B9B759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9218A3-BA49-4247-9DBD-B9102A91EA4F}"/>
              </a:ext>
            </a:extLst>
          </p:cNvPr>
          <p:cNvPicPr>
            <a:picLocks noChangeAspect="1"/>
          </p:cNvPicPr>
          <p:nvPr/>
        </p:nvPicPr>
        <p:blipFill rotWithShape="1">
          <a:blip r:embed="rId2"/>
          <a:srcRect l="1394" t="6203" r="38694" b="2000"/>
          <a:stretch/>
        </p:blipFill>
        <p:spPr>
          <a:xfrm>
            <a:off x="3087173" y="1464665"/>
            <a:ext cx="7304306" cy="5081969"/>
          </a:xfrm>
          <a:prstGeom prst="rect">
            <a:avLst/>
          </a:prstGeom>
          <a:ln>
            <a:solidFill>
              <a:schemeClr val="tx1"/>
            </a:solidFill>
          </a:ln>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65697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106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2106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29266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pic>
        <p:nvPicPr>
          <p:cNvPr id="15" name="Picture 14">
            <a:extLst>
              <a:ext uri="{FF2B5EF4-FFF2-40B4-BE49-F238E27FC236}">
                <a16:creationId xmlns:a16="http://schemas.microsoft.com/office/drawing/2014/main" id="{5E716BA0-4EC1-4968-9C30-F491BB1C1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2"/>
          <a:stretch>
            <a:fillRect/>
          </a:stretch>
        </p:blipFill>
        <p:spPr>
          <a:xfrm>
            <a:off x="1567039" y="2138765"/>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9024286" y="5139467"/>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8" name="Picture 7">
            <a:extLst>
              <a:ext uri="{FF2B5EF4-FFF2-40B4-BE49-F238E27FC236}">
                <a16:creationId xmlns:a16="http://schemas.microsoft.com/office/drawing/2014/main" id="{053A96BA-E5F0-4084-ABC2-4117E4ED7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682178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77DEE8-C981-4566-A778-02E42CEFA436}"/>
              </a:ext>
            </a:extLst>
          </p:cNvPr>
          <p:cNvPicPr>
            <a:picLocks noChangeAspect="1"/>
          </p:cNvPicPr>
          <p:nvPr/>
        </p:nvPicPr>
        <p:blipFill rotWithShape="1">
          <a:blip r:embed="rId2"/>
          <a:srcRect r="29544" b="2191"/>
          <a:stretch/>
        </p:blipFill>
        <p:spPr>
          <a:xfrm>
            <a:off x="2116404" y="1608517"/>
            <a:ext cx="7959191" cy="5012147"/>
          </a:xfrm>
          <a:prstGeom prst="rect">
            <a:avLst/>
          </a:prstGeom>
          <a:ln>
            <a:solidFill>
              <a:schemeClr val="tx1"/>
            </a:solidFill>
          </a:ln>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1643239"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632391"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C6408C20-9FCC-4E16-A007-448FE61B1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1969864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8" name="Picture 7">
            <a:extLst>
              <a:ext uri="{FF2B5EF4-FFF2-40B4-BE49-F238E27FC236}">
                <a16:creationId xmlns:a16="http://schemas.microsoft.com/office/drawing/2014/main" id="{7EDAEDB6-B1D8-42E0-A14A-CDFE3521B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pic>
        <p:nvPicPr>
          <p:cNvPr id="3" name="Picture 2">
            <a:extLst>
              <a:ext uri="{FF2B5EF4-FFF2-40B4-BE49-F238E27FC236}">
                <a16:creationId xmlns:a16="http://schemas.microsoft.com/office/drawing/2014/main" id="{6D238674-342C-43B8-B04F-D65EE2F56832}"/>
              </a:ext>
            </a:extLst>
          </p:cNvPr>
          <p:cNvPicPr>
            <a:picLocks noChangeAspect="1"/>
          </p:cNvPicPr>
          <p:nvPr/>
        </p:nvPicPr>
        <p:blipFill rotWithShape="1">
          <a:blip r:embed="rId3"/>
          <a:srcRect t="2826" r="12674"/>
          <a:stretch/>
        </p:blipFill>
        <p:spPr>
          <a:xfrm>
            <a:off x="1151068" y="1927670"/>
            <a:ext cx="9889863" cy="4544588"/>
          </a:xfrm>
          <a:prstGeom prst="rect">
            <a:avLst/>
          </a:prstGeom>
          <a:ln>
            <a:solidFill>
              <a:schemeClr val="tx1"/>
            </a:solidFill>
          </a:ln>
        </p:spPr>
      </p:pic>
    </p:spTree>
    <p:extLst>
      <p:ext uri="{BB962C8B-B14F-4D97-AF65-F5344CB8AC3E}">
        <p14:creationId xmlns:p14="http://schemas.microsoft.com/office/powerpoint/2010/main" val="105337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6172781" cy="4050792"/>
          </a:xfrm>
        </p:spPr>
        <p:txBody>
          <a:bodyPr/>
          <a:lstStyle/>
          <a:p>
            <a:pPr lvl="1"/>
            <a:r>
              <a:rPr lang="en-US" sz="2600" dirty="0"/>
              <a:t>Launch Redshift cluster</a:t>
            </a:r>
          </a:p>
          <a:p>
            <a:pPr marL="274320" lvl="1" indent="0">
              <a:buNone/>
            </a:pPr>
            <a:endParaRPr lang="en-US" sz="2600" dirty="0"/>
          </a:p>
          <a:p>
            <a:pPr marL="274320" lvl="1" indent="0">
              <a:buNone/>
            </a:pPr>
            <a:r>
              <a:rPr lang="en-US" sz="2600" dirty="0"/>
              <a:t>(Use US-EAST-2/Ohio Region)</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1712447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4B9911-4741-4087-9B0E-A79CFC9EA2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TextBox 27">
            <a:extLst>
              <a:ext uri="{FF2B5EF4-FFF2-40B4-BE49-F238E27FC236}">
                <a16:creationId xmlns:a16="http://schemas.microsoft.com/office/drawing/2014/main" id="{9F89B511-1B3E-4BFF-8AAB-54E3D664B8E9}"/>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sp>
        <p:nvSpPr>
          <p:cNvPr id="30" name="L-Shape 29">
            <a:extLst>
              <a:ext uri="{FF2B5EF4-FFF2-40B4-BE49-F238E27FC236}">
                <a16:creationId xmlns:a16="http://schemas.microsoft.com/office/drawing/2014/main" id="{042A090F-813F-4001-AEEC-C637B421FB96}"/>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909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D523F4-12FF-487F-8065-B0E22C9563B9}"/>
              </a:ext>
            </a:extLst>
          </p:cNvPr>
          <p:cNvPicPr>
            <a:picLocks noChangeAspect="1"/>
          </p:cNvPicPr>
          <p:nvPr/>
        </p:nvPicPr>
        <p:blipFill rotWithShape="1">
          <a:blip r:embed="rId2"/>
          <a:srcRect r="28879"/>
          <a:stretch/>
        </p:blipFill>
        <p:spPr>
          <a:xfrm>
            <a:off x="3281567" y="1301004"/>
            <a:ext cx="5628865" cy="5312738"/>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sp>
        <p:nvSpPr>
          <p:cNvPr id="11" name="Oval 10">
            <a:extLst>
              <a:ext uri="{FF2B5EF4-FFF2-40B4-BE49-F238E27FC236}">
                <a16:creationId xmlns:a16="http://schemas.microsoft.com/office/drawing/2014/main" id="{E4B3174F-2DF5-44BE-8243-0F47A1F24166}"/>
              </a:ext>
            </a:extLst>
          </p:cNvPr>
          <p:cNvSpPr/>
          <p:nvPr/>
        </p:nvSpPr>
        <p:spPr>
          <a:xfrm>
            <a:off x="3453245" y="6127818"/>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4899422" y="2294025"/>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256F4A-38B0-46DD-9D1E-A8B1A5AFDE37}"/>
              </a:ext>
            </a:extLst>
          </p:cNvPr>
          <p:cNvPicPr>
            <a:picLocks noChangeAspect="1"/>
          </p:cNvPicPr>
          <p:nvPr/>
        </p:nvPicPr>
        <p:blipFill rotWithShape="1">
          <a:blip r:embed="rId2"/>
          <a:srcRect r="12396"/>
          <a:stretch/>
        </p:blipFill>
        <p:spPr>
          <a:xfrm>
            <a:off x="1060154" y="3270222"/>
            <a:ext cx="10071690" cy="2047875"/>
          </a:xfrm>
          <a:prstGeom prst="rect">
            <a:avLst/>
          </a:prstGeom>
          <a:ln>
            <a:solidFill>
              <a:schemeClr val="tx1"/>
            </a:solidFill>
          </a:ln>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sp>
        <p:nvSpPr>
          <p:cNvPr id="11" name="Oval 10">
            <a:extLst>
              <a:ext uri="{FF2B5EF4-FFF2-40B4-BE49-F238E27FC236}">
                <a16:creationId xmlns:a16="http://schemas.microsoft.com/office/drawing/2014/main" id="{AF949E93-DDAB-489A-83B6-C0FE39217603}"/>
              </a:ext>
            </a:extLst>
          </p:cNvPr>
          <p:cNvSpPr/>
          <p:nvPr/>
        </p:nvSpPr>
        <p:spPr>
          <a:xfrm>
            <a:off x="1245196" y="3978454"/>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Oval 7">
            <a:extLst>
              <a:ext uri="{FF2B5EF4-FFF2-40B4-BE49-F238E27FC236}">
                <a16:creationId xmlns:a16="http://schemas.microsoft.com/office/drawing/2014/main" id="{1DE517CF-C55D-4679-8EE8-E7753CB7EDFB}"/>
              </a:ext>
            </a:extLst>
          </p:cNvPr>
          <p:cNvSpPr/>
          <p:nvPr/>
        </p:nvSpPr>
        <p:spPr>
          <a:xfrm>
            <a:off x="1881808" y="3614019"/>
            <a:ext cx="599905" cy="2556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5F5FE50-0876-40A3-9083-E67B2CF6CF23}"/>
              </a:ext>
            </a:extLst>
          </p:cNvPr>
          <p:cNvPicPr>
            <a:picLocks noChangeAspect="1"/>
          </p:cNvPicPr>
          <p:nvPr/>
        </p:nvPicPr>
        <p:blipFill>
          <a:blip r:embed="rId2"/>
          <a:stretch>
            <a:fillRect/>
          </a:stretch>
        </p:blipFill>
        <p:spPr>
          <a:xfrm>
            <a:off x="755577" y="3096567"/>
            <a:ext cx="10396141" cy="3234904"/>
          </a:xfrm>
          <a:prstGeom prst="rect">
            <a:avLst/>
          </a:prstGeom>
        </p:spPr>
      </p:pic>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799308" y="2376082"/>
            <a:ext cx="0" cy="22626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994116" y="4828632"/>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a:off x="5445199" y="2745415"/>
            <a:ext cx="0"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630129" y="1914417"/>
            <a:ext cx="2338357" cy="461665"/>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3958457" y="1914418"/>
            <a:ext cx="2973483" cy="830997"/>
          </a:xfrm>
          <a:prstGeom prst="rect">
            <a:avLst/>
          </a:prstGeom>
          <a:noFill/>
        </p:spPr>
        <p:txBody>
          <a:bodyPr wrap="square" rtlCol="0">
            <a:spAutoFit/>
          </a:bodyPr>
          <a:lstStyle/>
          <a:p>
            <a:r>
              <a:rPr lang="en-US" sz="2400" dirty="0">
                <a:solidFill>
                  <a:srgbClr val="FF0000"/>
                </a:solidFill>
                <a:latin typeface="+mj-lt"/>
              </a:rPr>
              <a:t>Specifies who has access to the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29373" y="5795616"/>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85484D-BC0C-44EA-A3E0-29611C4C9842}"/>
              </a:ext>
            </a:extLst>
          </p:cNvPr>
          <p:cNvPicPr>
            <a:picLocks noChangeAspect="1"/>
          </p:cNvPicPr>
          <p:nvPr/>
        </p:nvPicPr>
        <p:blipFill rotWithShape="1">
          <a:blip r:embed="rId2"/>
          <a:srcRect r="51470" b="51055"/>
          <a:stretch/>
        </p:blipFill>
        <p:spPr>
          <a:xfrm>
            <a:off x="339666" y="2832465"/>
            <a:ext cx="5916921" cy="1642570"/>
          </a:xfrm>
          <a:prstGeom prst="rect">
            <a:avLst/>
          </a:prstGeom>
        </p:spPr>
      </p:pic>
      <p:pic>
        <p:nvPicPr>
          <p:cNvPr id="2" name="Picture 1">
            <a:extLst>
              <a:ext uri="{FF2B5EF4-FFF2-40B4-BE49-F238E27FC236}">
                <a16:creationId xmlns:a16="http://schemas.microsoft.com/office/drawing/2014/main" id="{A66DF2C1-C45A-4597-A05C-043006DAEAAB}"/>
              </a:ext>
            </a:extLst>
          </p:cNvPr>
          <p:cNvPicPr>
            <a:picLocks noChangeAspect="1"/>
          </p:cNvPicPr>
          <p:nvPr/>
        </p:nvPicPr>
        <p:blipFill rotWithShape="1">
          <a:blip r:embed="rId3"/>
          <a:srcRect r="50037"/>
          <a:stretch/>
        </p:blipFill>
        <p:spPr>
          <a:xfrm>
            <a:off x="6535336" y="1568491"/>
            <a:ext cx="5093199" cy="4338127"/>
          </a:xfrm>
          <a:prstGeom prst="rect">
            <a:avLst/>
          </a:prstGeom>
          <a:ln>
            <a:solidFill>
              <a:schemeClr val="tx1"/>
            </a:solidFill>
          </a:ln>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042186" y="1867780"/>
            <a:ext cx="664274" cy="14587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3298126" y="2329445"/>
            <a:ext cx="103784" cy="16431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653750"/>
            <a:ext cx="2505489" cy="161527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4FB10F-3D29-44EA-AF1F-4864A9B07C6E}"/>
              </a:ext>
            </a:extLst>
          </p:cNvPr>
          <p:cNvPicPr>
            <a:picLocks noChangeAspect="1"/>
          </p:cNvPicPr>
          <p:nvPr/>
        </p:nvPicPr>
        <p:blipFill rotWithShape="1">
          <a:blip r:embed="rId2"/>
          <a:srcRect b="64105"/>
          <a:stretch/>
        </p:blipFill>
        <p:spPr>
          <a:xfrm>
            <a:off x="716263" y="2319153"/>
            <a:ext cx="10523149" cy="271083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52588" y="2261657"/>
            <a:ext cx="772565" cy="449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4217062" cy="830997"/>
          </a:xfrm>
          <a:prstGeom prst="rect">
            <a:avLst/>
          </a:prstGeom>
          <a:noFill/>
        </p:spPr>
        <p:txBody>
          <a:bodyPr wrap="square" rtlCol="0">
            <a:spAutoFit/>
          </a:bodyPr>
          <a:lstStyle/>
          <a:p>
            <a:r>
              <a:rPr lang="en-US" sz="2400" dirty="0">
                <a:solidFill>
                  <a:srgbClr val="FF0000"/>
                </a:solidFill>
              </a:rPr>
              <a:t>The username and password that was created</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351659"/>
            <a:ext cx="517663" cy="105032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4333461" y="4678017"/>
            <a:ext cx="3096041" cy="830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9CADDC5-AE42-46D2-B1A9-AA8382E76A53}"/>
              </a:ext>
            </a:extLst>
          </p:cNvPr>
          <p:cNvPicPr>
            <a:picLocks noChangeAspect="1"/>
          </p:cNvPicPr>
          <p:nvPr/>
        </p:nvPicPr>
        <p:blipFill>
          <a:blip r:embed="rId2"/>
          <a:stretch>
            <a:fillRect/>
          </a:stretch>
        </p:blipFill>
        <p:spPr>
          <a:xfrm>
            <a:off x="2623436" y="1101449"/>
            <a:ext cx="7749272" cy="5561345"/>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10403345" y="320809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0042347" y="4039091"/>
            <a:ext cx="877444"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9041411"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Rectangle 27">
            <a:extLst>
              <a:ext uri="{FF2B5EF4-FFF2-40B4-BE49-F238E27FC236}">
                <a16:creationId xmlns:a16="http://schemas.microsoft.com/office/drawing/2014/main" id="{F531689E-F22E-409F-ACF5-CA7031A89EAA}"/>
              </a:ext>
            </a:extLst>
          </p:cNvPr>
          <p:cNvSpPr/>
          <p:nvPr/>
        </p:nvSpPr>
        <p:spPr>
          <a:xfrm>
            <a:off x="2559038" y="2545746"/>
            <a:ext cx="947136" cy="10588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7D143AE-B6A9-4C34-9152-F3282EB1E0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31" name="Connector: Elbow 30">
            <a:extLst>
              <a:ext uri="{FF2B5EF4-FFF2-40B4-BE49-F238E27FC236}">
                <a16:creationId xmlns:a16="http://schemas.microsoft.com/office/drawing/2014/main" id="{3908A8FF-62D1-4316-B920-BE01B67A669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1056D87-C5EC-4E62-B946-DB9403D1133E}"/>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34" name="Picture 33">
            <a:extLst>
              <a:ext uri="{FF2B5EF4-FFF2-40B4-BE49-F238E27FC236}">
                <a16:creationId xmlns:a16="http://schemas.microsoft.com/office/drawing/2014/main" id="{BCA8BAB3-2462-4079-8EEE-6474B7E1B8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36" name="TextBox 35">
            <a:extLst>
              <a:ext uri="{FF2B5EF4-FFF2-40B4-BE49-F238E27FC236}">
                <a16:creationId xmlns:a16="http://schemas.microsoft.com/office/drawing/2014/main" id="{9184FBC5-C704-4463-B436-352F3708F7A3}"/>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B13F398E-2BA8-42BB-B85E-B8621F86B7C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0" name="L-Shape 39">
            <a:extLst>
              <a:ext uri="{FF2B5EF4-FFF2-40B4-BE49-F238E27FC236}">
                <a16:creationId xmlns:a16="http://schemas.microsoft.com/office/drawing/2014/main" id="{048ED564-DFA2-48BA-AF42-A52B18C0DA40}"/>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127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DF6968-A358-429D-830D-B6DABAF8451E}"/>
              </a:ext>
            </a:extLst>
          </p:cNvPr>
          <p:cNvPicPr>
            <a:picLocks noChangeAspect="1"/>
          </p:cNvPicPr>
          <p:nvPr/>
        </p:nvPicPr>
        <p:blipFill>
          <a:blip r:embed="rId2"/>
          <a:stretch>
            <a:fillRect/>
          </a:stretch>
        </p:blipFill>
        <p:spPr>
          <a:xfrm>
            <a:off x="2935909" y="1496720"/>
            <a:ext cx="6320180" cy="5173519"/>
          </a:xfrm>
          <a:prstGeom prst="rect">
            <a:avLst/>
          </a:prstGeom>
        </p:spPr>
      </p:pic>
      <p:sp>
        <p:nvSpPr>
          <p:cNvPr id="9" name="TextBox 8">
            <a:extLst>
              <a:ext uri="{FF2B5EF4-FFF2-40B4-BE49-F238E27FC236}">
                <a16:creationId xmlns:a16="http://schemas.microsoft.com/office/drawing/2014/main" id="{24AE1F4B-2861-49F3-89D2-FCF826AB02E3}"/>
              </a:ext>
            </a:extLst>
          </p:cNvPr>
          <p:cNvSpPr txBox="1"/>
          <p:nvPr/>
        </p:nvSpPr>
        <p:spPr>
          <a:xfrm>
            <a:off x="0" y="1927670"/>
            <a:ext cx="2992996" cy="1569660"/>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375449" y="1982198"/>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p:cNvCxnSpPr>
          <p:nvPr/>
        </p:nvCxnSpPr>
        <p:spPr>
          <a:xfrm>
            <a:off x="2682473" y="4132535"/>
            <a:ext cx="842605" cy="3864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110908" y="3716914"/>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2" name="Oval 11">
            <a:extLst>
              <a:ext uri="{FF2B5EF4-FFF2-40B4-BE49-F238E27FC236}">
                <a16:creationId xmlns:a16="http://schemas.microsoft.com/office/drawing/2014/main" id="{14F6C1EF-8DC8-40C7-ACBE-1B5C1B5AF5EB}"/>
              </a:ext>
            </a:extLst>
          </p:cNvPr>
          <p:cNvSpPr/>
          <p:nvPr/>
        </p:nvSpPr>
        <p:spPr>
          <a:xfrm>
            <a:off x="3055269" y="6011741"/>
            <a:ext cx="842605"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233DBE72-AA02-46A5-B01A-643E2CC0ECD1}"/>
              </a:ext>
            </a:extLst>
          </p:cNvPr>
          <p:cNvCxnSpPr>
            <a:cxnSpLocks/>
          </p:cNvCxnSpPr>
          <p:nvPr/>
        </p:nvCxnSpPr>
        <p:spPr>
          <a:xfrm>
            <a:off x="1298713" y="3141086"/>
            <a:ext cx="2054087" cy="5758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4" name="Picture 3">
            <a:extLst>
              <a:ext uri="{FF2B5EF4-FFF2-40B4-BE49-F238E27FC236}">
                <a16:creationId xmlns:a16="http://schemas.microsoft.com/office/drawing/2014/main" id="{2E65D44E-C4A4-48A0-9D39-82D981DCD3C6}"/>
              </a:ext>
            </a:extLst>
          </p:cNvPr>
          <p:cNvPicPr>
            <a:picLocks noChangeAspect="1"/>
          </p:cNvPicPr>
          <p:nvPr/>
        </p:nvPicPr>
        <p:blipFill rotWithShape="1">
          <a:blip r:embed="rId3"/>
          <a:srcRect r="21824" b="32122"/>
          <a:stretch/>
        </p:blipFill>
        <p:spPr>
          <a:xfrm>
            <a:off x="1439393" y="2500402"/>
            <a:ext cx="8712530" cy="2601684"/>
          </a:xfrm>
          <a:prstGeom prst="rect">
            <a:avLst/>
          </a:prstGeom>
          <a:ln>
            <a:solidFill>
              <a:schemeClr val="tx1"/>
            </a:solidFill>
          </a:ln>
        </p:spPr>
      </p:pic>
      <p:sp>
        <p:nvSpPr>
          <p:cNvPr id="16" name="Oval 15">
            <a:extLst>
              <a:ext uri="{FF2B5EF4-FFF2-40B4-BE49-F238E27FC236}">
                <a16:creationId xmlns:a16="http://schemas.microsoft.com/office/drawing/2014/main" id="{DAACCA6E-17F7-48FB-8D55-F06FBE413B14}"/>
              </a:ext>
            </a:extLst>
          </p:cNvPr>
          <p:cNvSpPr/>
          <p:nvPr/>
        </p:nvSpPr>
        <p:spPr>
          <a:xfrm>
            <a:off x="1749931" y="4428107"/>
            <a:ext cx="1305338"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375110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36F2E11-4B8D-49B5-BBA4-0E479A1464E9}"/>
              </a:ext>
            </a:extLst>
          </p:cNvPr>
          <p:cNvPicPr>
            <a:picLocks noChangeAspect="1"/>
          </p:cNvPicPr>
          <p:nvPr/>
        </p:nvPicPr>
        <p:blipFill rotWithShape="1">
          <a:blip r:embed="rId2"/>
          <a:srcRect r="46447" b="38349"/>
          <a:stretch/>
        </p:blipFill>
        <p:spPr>
          <a:xfrm>
            <a:off x="4309785" y="911489"/>
            <a:ext cx="6800849" cy="2958141"/>
          </a:xfrm>
          <a:prstGeom prst="rect">
            <a:avLst/>
          </a:prstGeom>
          <a:ln>
            <a:solidFill>
              <a:schemeClr val="bg1"/>
            </a:solidFill>
          </a:ln>
        </p:spPr>
      </p:pic>
      <p:pic>
        <p:nvPicPr>
          <p:cNvPr id="3" name="Picture 2" descr="A screenshot of a cell phone&#10;&#10;Description generated with very high confidence">
            <a:extLst>
              <a:ext uri="{FF2B5EF4-FFF2-40B4-BE49-F238E27FC236}">
                <a16:creationId xmlns:a16="http://schemas.microsoft.com/office/drawing/2014/main" id="{F4EF7515-E0D5-47E2-BEFA-B059706CD3F0}"/>
              </a:ext>
            </a:extLst>
          </p:cNvPr>
          <p:cNvPicPr>
            <a:picLocks noChangeAspect="1"/>
          </p:cNvPicPr>
          <p:nvPr/>
        </p:nvPicPr>
        <p:blipFill rotWithShape="1">
          <a:blip r:embed="rId3">
            <a:extLst>
              <a:ext uri="{28A0092B-C50C-407E-A947-70E740481C1C}">
                <a14:useLocalDpi xmlns:a14="http://schemas.microsoft.com/office/drawing/2010/main" val="0"/>
              </a:ext>
            </a:extLst>
          </a:blip>
          <a:srcRect t="22548" r="44291" b="6692"/>
          <a:stretch/>
        </p:blipFill>
        <p:spPr>
          <a:xfrm>
            <a:off x="4389120" y="2313432"/>
            <a:ext cx="6860494" cy="4255351"/>
          </a:xfrm>
          <a:prstGeom prst="rect">
            <a:avLst/>
          </a:prstGeom>
          <a:ln>
            <a:solidFill>
              <a:schemeClr val="bg1"/>
            </a:solidFill>
          </a:ln>
        </p:spPr>
      </p:pic>
      <p:sp>
        <p:nvSpPr>
          <p:cNvPr id="15" name="Oval 14">
            <a:extLst>
              <a:ext uri="{FF2B5EF4-FFF2-40B4-BE49-F238E27FC236}">
                <a16:creationId xmlns:a16="http://schemas.microsoft.com/office/drawing/2014/main" id="{4733F7EF-4269-478C-9218-77297714B5B7}"/>
              </a:ext>
            </a:extLst>
          </p:cNvPr>
          <p:cNvSpPr/>
          <p:nvPr/>
        </p:nvSpPr>
        <p:spPr>
          <a:xfrm>
            <a:off x="5393184" y="2298615"/>
            <a:ext cx="1272659"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a:ln>
            <a:solidFill>
              <a:schemeClr val="bg1"/>
            </a:solidFill>
          </a:ln>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4" name="TextBox 13">
            <a:extLst>
              <a:ext uri="{FF2B5EF4-FFF2-40B4-BE49-F238E27FC236}">
                <a16:creationId xmlns:a16="http://schemas.microsoft.com/office/drawing/2014/main" id="{ABE15239-6769-43EE-8AC1-BC086B78BACD}"/>
              </a:ext>
            </a:extLst>
          </p:cNvPr>
          <p:cNvSpPr txBox="1"/>
          <p:nvPr/>
        </p:nvSpPr>
        <p:spPr>
          <a:xfrm>
            <a:off x="309759" y="2802757"/>
            <a:ext cx="3180252" cy="830997"/>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products_XXX</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61574" y="6197593"/>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490011" y="3218256"/>
            <a:ext cx="1634211" cy="5353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3F5B96-DDEB-4380-84E6-5A4415ACEAE5}"/>
              </a:ext>
            </a:extLst>
          </p:cNvPr>
          <p:cNvPicPr>
            <a:picLocks noChangeAspect="1"/>
          </p:cNvPicPr>
          <p:nvPr/>
        </p:nvPicPr>
        <p:blipFill rotWithShape="1">
          <a:blip r:embed="rId2"/>
          <a:srcRect r="19784" b="42490"/>
          <a:stretch/>
        </p:blipFill>
        <p:spPr>
          <a:xfrm>
            <a:off x="1352377" y="3941404"/>
            <a:ext cx="9481990" cy="2454086"/>
          </a:xfrm>
          <a:prstGeom prst="rect">
            <a:avLst/>
          </a:prstGeom>
        </p:spPr>
      </p:pic>
      <p:pic>
        <p:nvPicPr>
          <p:cNvPr id="3" name="Picture 2" descr="A screenshot of a cell phone&#10;&#10;Description generated with very high confidence">
            <a:extLst>
              <a:ext uri="{FF2B5EF4-FFF2-40B4-BE49-F238E27FC236}">
                <a16:creationId xmlns:a16="http://schemas.microsoft.com/office/drawing/2014/main" id="{585D3340-DDE4-462F-9406-C6193E021B12}"/>
              </a:ext>
            </a:extLst>
          </p:cNvPr>
          <p:cNvPicPr>
            <a:picLocks noChangeAspect="1"/>
          </p:cNvPicPr>
          <p:nvPr/>
        </p:nvPicPr>
        <p:blipFill rotWithShape="1">
          <a:blip r:embed="rId3">
            <a:extLst>
              <a:ext uri="{28A0092B-C50C-407E-A947-70E740481C1C}">
                <a14:useLocalDpi xmlns:a14="http://schemas.microsoft.com/office/drawing/2010/main" val="0"/>
              </a:ext>
            </a:extLst>
          </a:blip>
          <a:srcRect t="38745" r="26890" b="26411"/>
          <a:stretch/>
        </p:blipFill>
        <p:spPr>
          <a:xfrm>
            <a:off x="1177011" y="1662548"/>
            <a:ext cx="9657356" cy="1895204"/>
          </a:xfrm>
          <a:prstGeom prst="rect">
            <a:avLst/>
          </a:prstGeom>
        </p:spPr>
      </p:pic>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16" name="Oval 15">
            <a:extLst>
              <a:ext uri="{FF2B5EF4-FFF2-40B4-BE49-F238E27FC236}">
                <a16:creationId xmlns:a16="http://schemas.microsoft.com/office/drawing/2014/main" id="{DAACCA6E-17F7-48FB-8D55-F06FBE413B14}"/>
              </a:ext>
            </a:extLst>
          </p:cNvPr>
          <p:cNvSpPr/>
          <p:nvPr/>
        </p:nvSpPr>
        <p:spPr>
          <a:xfrm>
            <a:off x="2083891" y="3040358"/>
            <a:ext cx="1305338"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Oval 13">
            <a:extLst>
              <a:ext uri="{FF2B5EF4-FFF2-40B4-BE49-F238E27FC236}">
                <a16:creationId xmlns:a16="http://schemas.microsoft.com/office/drawing/2014/main" id="{9B2157A2-3D3F-4EF2-A689-D4263CC86AAB}"/>
              </a:ext>
            </a:extLst>
          </p:cNvPr>
          <p:cNvSpPr/>
          <p:nvPr/>
        </p:nvSpPr>
        <p:spPr>
          <a:xfrm>
            <a:off x="1188889" y="5786328"/>
            <a:ext cx="1305338" cy="51739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3637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955385"/>
            <a:ext cx="5791200" cy="5810095"/>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86220C-98E7-41DB-9F67-4B0BFD75E01D}"/>
              </a:ext>
            </a:extLst>
          </p:cNvPr>
          <p:cNvPicPr>
            <a:picLocks noChangeAspect="1"/>
          </p:cNvPicPr>
          <p:nvPr/>
        </p:nvPicPr>
        <p:blipFill rotWithShape="1">
          <a:blip r:embed="rId3"/>
          <a:srcRect b="3154"/>
          <a:stretch/>
        </p:blipFill>
        <p:spPr>
          <a:xfrm>
            <a:off x="5259631" y="1450290"/>
            <a:ext cx="6657975" cy="5285686"/>
          </a:xfrm>
          <a:prstGeom prst="rect">
            <a:avLst/>
          </a:prstGeom>
          <a:ln>
            <a:solidFill>
              <a:schemeClr val="tx1"/>
            </a:solidFill>
          </a:ln>
        </p:spPr>
      </p:pic>
      <p:sp>
        <p:nvSpPr>
          <p:cNvPr id="10" name="TextBox 9">
            <a:extLst>
              <a:ext uri="{FF2B5EF4-FFF2-40B4-BE49-F238E27FC236}">
                <a16:creationId xmlns:a16="http://schemas.microsoft.com/office/drawing/2014/main" id="{D9C992F2-22B0-43C8-A521-EA64E3AB7901}"/>
              </a:ext>
            </a:extLst>
          </p:cNvPr>
          <p:cNvSpPr txBox="1"/>
          <p:nvPr/>
        </p:nvSpPr>
        <p:spPr>
          <a:xfrm>
            <a:off x="16625" y="2598337"/>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5418315" y="6192857"/>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574458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D7010540-53AF-4E73-A3A4-5832B28C503A}"/>
              </a:ext>
            </a:extLst>
          </p:cNvPr>
          <p:cNvSpPr>
            <a:spLocks noGrp="1"/>
          </p:cNvSpPr>
          <p:nvPr>
            <p:ph idx="1"/>
          </p:nvPr>
        </p:nvSpPr>
        <p:spPr>
          <a:xfrm>
            <a:off x="1069848" y="2121408"/>
            <a:ext cx="6172781" cy="4050792"/>
          </a:xfrm>
        </p:spPr>
        <p:txBody>
          <a:bodyPr/>
          <a:lstStyle/>
          <a:p>
            <a:pPr lvl="1"/>
            <a:r>
              <a:rPr lang="en-US" sz="2600" dirty="0"/>
              <a:t>Test Redshift Connection</a:t>
            </a:r>
          </a:p>
          <a:p>
            <a:pPr lvl="1"/>
            <a:r>
              <a:rPr lang="en-US" sz="2600" dirty="0"/>
              <a:t>Create S3 bucket</a:t>
            </a:r>
          </a:p>
          <a:p>
            <a:pPr lvl="1"/>
            <a:r>
              <a:rPr lang="en-US" sz="2600" dirty="0"/>
              <a:t>Add file to S3 bucket</a:t>
            </a:r>
          </a:p>
          <a:p>
            <a:pPr marL="274320" lvl="1" indent="0">
              <a:buNone/>
            </a:pPr>
            <a:endParaRPr lang="en-US" sz="2600" dirty="0"/>
          </a:p>
          <a:p>
            <a:pPr marL="274320" lvl="1" indent="0">
              <a:buNone/>
            </a:pPr>
            <a:r>
              <a:rPr lang="en-US" sz="2600" dirty="0"/>
              <a:t>(Use US-EAST-2/Ohio Region)</a:t>
            </a:r>
          </a:p>
          <a:p>
            <a:pPr lvl="2"/>
            <a:endParaRPr lang="en-US" sz="2400" dirty="0"/>
          </a:p>
          <a:p>
            <a:pPr lvl="2"/>
            <a:endParaRPr lang="en-US" dirty="0"/>
          </a:p>
        </p:txBody>
      </p:sp>
      <p:sp>
        <p:nvSpPr>
          <p:cNvPr id="5" name="TextBox 4">
            <a:extLst>
              <a:ext uri="{FF2B5EF4-FFF2-40B4-BE49-F238E27FC236}">
                <a16:creationId xmlns:a16="http://schemas.microsoft.com/office/drawing/2014/main" id="{A1F280A1-96A1-49F2-B5AC-069E12A86D6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3639804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F16C338-7764-41B4-B33F-149C14354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6082" y="4495707"/>
            <a:ext cx="869995" cy="692186"/>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5">
              <a:alphaModFix amt="27000"/>
            </a:blip>
            <a:srcRect/>
            <a:tile tx="0" ty="0" sx="100000" sy="100000" flip="none" algn="tl"/>
          </a:blipFill>
        </p:spPr>
      </p:pic>
      <p:pic>
        <p:nvPicPr>
          <p:cNvPr id="3" name="Picture 2">
            <a:extLst>
              <a:ext uri="{FF2B5EF4-FFF2-40B4-BE49-F238E27FC236}">
                <a16:creationId xmlns:a16="http://schemas.microsoft.com/office/drawing/2014/main" id="{AC385942-1DAA-423E-B96A-47502EB0F1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4164" y="5972300"/>
            <a:ext cx="473898" cy="660743"/>
          </a:xfrm>
          <a:prstGeom prst="rect">
            <a:avLst/>
          </a:prstGeom>
        </p:spPr>
      </p:pic>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8"/>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11">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2"/>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Rectangle 29">
            <a:extLst>
              <a:ext uri="{FF2B5EF4-FFF2-40B4-BE49-F238E27FC236}">
                <a16:creationId xmlns:a16="http://schemas.microsoft.com/office/drawing/2014/main" id="{728D367D-F7FA-4F09-927B-B738F57AF7E5}"/>
              </a:ext>
            </a:extLst>
          </p:cNvPr>
          <p:cNvSpPr/>
          <p:nvPr/>
        </p:nvSpPr>
        <p:spPr>
          <a:xfrm>
            <a:off x="2416980" y="5076048"/>
            <a:ext cx="1145233" cy="10436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0234D4B-F008-4062-87F5-D6DAF111CB7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7" name="Picture 6">
            <a:extLst>
              <a:ext uri="{FF2B5EF4-FFF2-40B4-BE49-F238E27FC236}">
                <a16:creationId xmlns:a16="http://schemas.microsoft.com/office/drawing/2014/main" id="{E6D7F224-1099-41FD-9511-D9B877A63DE7}"/>
              </a:ext>
            </a:extLst>
          </p:cNvPr>
          <p:cNvPicPr>
            <a:picLocks noChangeAspect="1"/>
          </p:cNvPicPr>
          <p:nvPr/>
        </p:nvPicPr>
        <p:blipFill>
          <a:blip r:embed="rId14"/>
          <a:stretch>
            <a:fillRect/>
          </a:stretch>
        </p:blipFill>
        <p:spPr>
          <a:xfrm>
            <a:off x="5728926" y="6066244"/>
            <a:ext cx="473898" cy="444280"/>
          </a:xfrm>
          <a:prstGeom prst="rect">
            <a:avLst/>
          </a:prstGeom>
        </p:spPr>
      </p:pic>
      <p:sp>
        <p:nvSpPr>
          <p:cNvPr id="34" name="Rectangle 33">
            <a:extLst>
              <a:ext uri="{FF2B5EF4-FFF2-40B4-BE49-F238E27FC236}">
                <a16:creationId xmlns:a16="http://schemas.microsoft.com/office/drawing/2014/main" id="{FC8DC59E-2B5E-48E0-BEB9-E44001CBFB43}"/>
              </a:ext>
            </a:extLst>
          </p:cNvPr>
          <p:cNvSpPr/>
          <p:nvPr/>
        </p:nvSpPr>
        <p:spPr>
          <a:xfrm>
            <a:off x="4558958" y="6043937"/>
            <a:ext cx="1664349" cy="5014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5262888E-BC2C-407A-97A3-87E7A2131F42}"/>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6" name="Straight Arrow Connector 35">
            <a:extLst>
              <a:ext uri="{FF2B5EF4-FFF2-40B4-BE49-F238E27FC236}">
                <a16:creationId xmlns:a16="http://schemas.microsoft.com/office/drawing/2014/main" id="{78FED1EF-5E35-4C8B-B106-ACE5BA965F4B}"/>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2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7 -0.00162 L 0.00625 -0.15417 " pathEditMode="relative" rAng="0" ptsTypes="AA">
                                      <p:cBhvr>
                                        <p:cTn id="6" dur="2000" fill="hold"/>
                                        <p:tgtEl>
                                          <p:spTgt spid="14"/>
                                        </p:tgtEl>
                                        <p:attrNameLst>
                                          <p:attrName>ppt_x</p:attrName>
                                          <p:attrName>ppt_y</p:attrName>
                                        </p:attrNameLst>
                                      </p:cBhvr>
                                      <p:rCtr x="313" y="-763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625 -0.15417 L 4.16667E-7 4.81481E-6 " pathEditMode="relative" rAng="0" ptsTypes="AA">
                                      <p:cBhvr>
                                        <p:cTn id="10" dur="2000" fill="hold"/>
                                        <p:tgtEl>
                                          <p:spTgt spid="14"/>
                                        </p:tgtEl>
                                        <p:attrNameLst>
                                          <p:attrName>ppt_x</p:attrName>
                                          <p:attrName>ppt_y</p:attrName>
                                        </p:attrNameLst>
                                      </p:cBhvr>
                                      <p:rCtr x="-339" y="759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a:t>
            </a:r>
          </a:p>
          <a:p>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8348B2-ACF0-41D4-AA87-5E907E56AD31}"/>
              </a:ext>
            </a:extLst>
          </p:cNvPr>
          <p:cNvPicPr>
            <a:picLocks noChangeAspect="1"/>
          </p:cNvPicPr>
          <p:nvPr/>
        </p:nvPicPr>
        <p:blipFill rotWithShape="1">
          <a:blip r:embed="rId2"/>
          <a:srcRect l="-1" r="41276" b="38514"/>
          <a:stretch/>
        </p:blipFill>
        <p:spPr>
          <a:xfrm>
            <a:off x="2059945" y="1927670"/>
            <a:ext cx="7891488" cy="4256999"/>
          </a:xfrm>
          <a:prstGeom prst="rect">
            <a:avLst/>
          </a:prstGeom>
          <a:ln>
            <a:solidFill>
              <a:schemeClr val="tx1"/>
            </a:solidFill>
          </a:ln>
        </p:spPr>
      </p:pic>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3"/>
          <a:stretch>
            <a:fillRect/>
          </a:stretch>
        </p:blipFill>
        <p:spPr>
          <a:xfrm>
            <a:off x="1650272" y="69582"/>
            <a:ext cx="1097280" cy="1097280"/>
          </a:xfrm>
          <a:prstGeom prst="rect">
            <a:avLst/>
          </a:prstGeom>
        </p:spPr>
      </p:pic>
      <p:grpSp>
        <p:nvGrpSpPr>
          <p:cNvPr id="6" name="Group 5">
            <a:extLst>
              <a:ext uri="{FF2B5EF4-FFF2-40B4-BE49-F238E27FC236}">
                <a16:creationId xmlns:a16="http://schemas.microsoft.com/office/drawing/2014/main" id="{92022DD7-55E1-4215-AC98-3EE1F2004B61}"/>
              </a:ext>
            </a:extLst>
          </p:cNvPr>
          <p:cNvGrpSpPr/>
          <p:nvPr/>
        </p:nvGrpSpPr>
        <p:grpSpPr>
          <a:xfrm>
            <a:off x="5237018" y="2776451"/>
            <a:ext cx="2921238" cy="1997775"/>
            <a:chOff x="5237018" y="2776451"/>
            <a:chExt cx="2921238" cy="1997775"/>
          </a:xfrm>
        </p:grpSpPr>
        <p:cxnSp>
          <p:nvCxnSpPr>
            <p:cNvPr id="7" name="Straight Arrow Connector 6">
              <a:extLst>
                <a:ext uri="{FF2B5EF4-FFF2-40B4-BE49-F238E27FC236}">
                  <a16:creationId xmlns:a16="http://schemas.microsoft.com/office/drawing/2014/main" id="{C31BAD62-58F6-4553-8E0C-DBFFE3D1944D}"/>
                </a:ext>
              </a:extLst>
            </p:cNvPr>
            <p:cNvCxnSpPr>
              <a:cxnSpLocks/>
            </p:cNvCxnSpPr>
            <p:nvPr/>
          </p:nvCxnSpPr>
          <p:spPr>
            <a:xfrm flipH="1" flipV="1">
              <a:off x="5237018" y="2776451"/>
              <a:ext cx="981587" cy="116677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6122489" y="3943229"/>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gr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
        <p:nvSpPr>
          <p:cNvPr id="13" name="Oval 12">
            <a:extLst>
              <a:ext uri="{FF2B5EF4-FFF2-40B4-BE49-F238E27FC236}">
                <a16:creationId xmlns:a16="http://schemas.microsoft.com/office/drawing/2014/main" id="{0AEAC400-4367-4CE7-B828-569F1C021C96}"/>
              </a:ext>
            </a:extLst>
          </p:cNvPr>
          <p:cNvSpPr/>
          <p:nvPr/>
        </p:nvSpPr>
        <p:spPr>
          <a:xfrm>
            <a:off x="2076570" y="3081231"/>
            <a:ext cx="1281771" cy="381019"/>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14674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103D5741-C00F-4795-9E81-B48B365B8A94}"/>
              </a:ext>
            </a:extLst>
          </p:cNvPr>
          <p:cNvPicPr>
            <a:picLocks noChangeAspect="1"/>
          </p:cNvPicPr>
          <p:nvPr/>
        </p:nvPicPr>
        <p:blipFill rotWithShape="1">
          <a:blip r:embed="rId2">
            <a:extLst>
              <a:ext uri="{28A0092B-C50C-407E-A947-70E740481C1C}">
                <a14:useLocalDpi xmlns:a14="http://schemas.microsoft.com/office/drawing/2010/main" val="0"/>
              </a:ext>
            </a:extLst>
          </a:blip>
          <a:srcRect r="889"/>
          <a:stretch/>
        </p:blipFill>
        <p:spPr>
          <a:xfrm>
            <a:off x="3198890" y="2451765"/>
            <a:ext cx="6593503" cy="2964920"/>
          </a:xfrm>
          <a:prstGeom prst="rect">
            <a:avLst/>
          </a:prstGeom>
          <a:ln>
            <a:solidFill>
              <a:schemeClr val="tx1"/>
            </a:solidFill>
          </a:ln>
        </p:spPr>
      </p:pic>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14625" y="1620768"/>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a:t>
            </a:r>
            <a:r>
              <a:rPr lang="en-US" sz="2400" dirty="0" err="1">
                <a:solidFill>
                  <a:srgbClr val="FF0000"/>
                </a:solidFill>
              </a:rPr>
              <a:t>glue_database_XXX</a:t>
            </a:r>
            <a:r>
              <a:rPr lang="en-US" sz="2400" dirty="0">
                <a:solidFill>
                  <a:srgbClr val="FF0000"/>
                </a:solidFill>
              </a:rPr>
              <a:t>”</a:t>
            </a:r>
          </a:p>
        </p:txBody>
      </p:sp>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a:off x="2399607" y="2451765"/>
            <a:ext cx="1690256" cy="124387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6044733" y="4822672"/>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rotWithShape="1">
          <a:blip r:embed="rId2">
            <a:extLst>
              <a:ext uri="{28A0092B-C50C-407E-A947-70E740481C1C}">
                <a14:useLocalDpi xmlns:a14="http://schemas.microsoft.com/office/drawing/2010/main" val="0"/>
              </a:ext>
            </a:extLst>
          </a:blip>
          <a:srcRect r="34694"/>
          <a:stretch/>
        </p:blipFill>
        <p:spPr>
          <a:xfrm>
            <a:off x="3051198" y="2622387"/>
            <a:ext cx="767514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3898074" y="2113845"/>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6148786" y="1698346"/>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rotWithShape="1">
          <a:blip r:embed="rId3">
            <a:extLst>
              <a:ext uri="{28A0092B-C50C-407E-A947-70E740481C1C}">
                <a14:useLocalDpi xmlns:a14="http://schemas.microsoft.com/office/drawing/2010/main" val="0"/>
              </a:ext>
            </a:extLst>
          </a:blip>
          <a:srcRect r="34694"/>
          <a:stretch/>
        </p:blipFill>
        <p:spPr>
          <a:xfrm>
            <a:off x="3051198" y="4066067"/>
            <a:ext cx="767514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H="1" flipV="1">
            <a:off x="4505954" y="4677715"/>
            <a:ext cx="1217930" cy="1488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5723884" y="5935732"/>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descr="A screenshot of a social media post&#10;&#10;Description generated with very high confidence">
            <a:extLst>
              <a:ext uri="{FF2B5EF4-FFF2-40B4-BE49-F238E27FC236}">
                <a16:creationId xmlns:a16="http://schemas.microsoft.com/office/drawing/2014/main" id="{DCE131F3-53E4-441C-B45E-D159809077A6}"/>
              </a:ext>
            </a:extLst>
          </p:cNvPr>
          <p:cNvPicPr>
            <a:picLocks noChangeAspect="1"/>
          </p:cNvPicPr>
          <p:nvPr/>
        </p:nvPicPr>
        <p:blipFill rotWithShape="1">
          <a:blip r:embed="rId4">
            <a:extLst>
              <a:ext uri="{28A0092B-C50C-407E-A947-70E740481C1C}">
                <a14:useLocalDpi xmlns:a14="http://schemas.microsoft.com/office/drawing/2010/main" val="0"/>
              </a:ext>
            </a:extLst>
          </a:blip>
          <a:srcRect r="87355" b="38948"/>
          <a:stretch/>
        </p:blipFill>
        <p:spPr>
          <a:xfrm>
            <a:off x="971582" y="2155563"/>
            <a:ext cx="1647803" cy="3441611"/>
          </a:xfrm>
          <a:prstGeom prst="rect">
            <a:avLst/>
          </a:prstGeom>
          <a:ln>
            <a:solidFill>
              <a:schemeClr val="tx1"/>
            </a:solidFill>
          </a:ln>
        </p:spPr>
      </p:pic>
      <p:sp>
        <p:nvSpPr>
          <p:cNvPr id="17" name="Oval 16">
            <a:extLst>
              <a:ext uri="{FF2B5EF4-FFF2-40B4-BE49-F238E27FC236}">
                <a16:creationId xmlns:a16="http://schemas.microsoft.com/office/drawing/2014/main" id="{12EE690A-6089-4710-BBB9-C9CCB225C2E7}"/>
              </a:ext>
            </a:extLst>
          </p:cNvPr>
          <p:cNvSpPr/>
          <p:nvPr/>
        </p:nvSpPr>
        <p:spPr>
          <a:xfrm>
            <a:off x="1053979" y="3342741"/>
            <a:ext cx="904015" cy="30787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10278F93-9DEB-4147-91EC-073D10DE09E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1" name="Picture 20">
            <a:extLst>
              <a:ext uri="{FF2B5EF4-FFF2-40B4-BE49-F238E27FC236}">
                <a16:creationId xmlns:a16="http://schemas.microsoft.com/office/drawing/2014/main" id="{74ACF919-F8BA-40DC-BCD9-E140E11BE629}"/>
              </a:ext>
            </a:extLst>
          </p:cNvPr>
          <p:cNvPicPr>
            <a:picLocks noChangeAspect="1"/>
          </p:cNvPicPr>
          <p:nvPr/>
        </p:nvPicPr>
        <p:blipFill rotWithShape="1">
          <a:blip r:embed="rId5">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393210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F011DC-617D-49E5-82AC-B243B0454C5B}"/>
              </a:ext>
            </a:extLst>
          </p:cNvPr>
          <p:cNvPicPr>
            <a:picLocks noChangeAspect="1"/>
          </p:cNvPicPr>
          <p:nvPr/>
        </p:nvPicPr>
        <p:blipFill>
          <a:blip r:embed="rId2"/>
          <a:stretch>
            <a:fillRect/>
          </a:stretch>
        </p:blipFill>
        <p:spPr>
          <a:xfrm>
            <a:off x="2126158" y="2820406"/>
            <a:ext cx="8211025" cy="2829312"/>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p:cNvCxnSpPr>
          <p:nvPr/>
        </p:nvCxnSpPr>
        <p:spPr>
          <a:xfrm>
            <a:off x="1729047" y="2633059"/>
            <a:ext cx="897775" cy="109104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FF7F584-5502-46C4-A736-492034D18BB0}"/>
              </a:ext>
            </a:extLst>
          </p:cNvPr>
          <p:cNvSpPr txBox="1"/>
          <p:nvPr/>
        </p:nvSpPr>
        <p:spPr>
          <a:xfrm>
            <a:off x="151586" y="1801982"/>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5835928" y="510727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D05C160-216B-4724-A78C-F54147FDCDA5}"/>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8" name="Picture 17">
            <a:extLst>
              <a:ext uri="{FF2B5EF4-FFF2-40B4-BE49-F238E27FC236}">
                <a16:creationId xmlns:a16="http://schemas.microsoft.com/office/drawing/2014/main" id="{E0C36122-0AD2-41A5-BE7F-54E086B82FAD}"/>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3829305F-66AA-4B01-8344-92F6F1020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916" y="1826158"/>
            <a:ext cx="8289545" cy="3855084"/>
          </a:xfrm>
          <a:prstGeom prst="rect">
            <a:avLst/>
          </a:prstGeom>
          <a:ln>
            <a:solidFill>
              <a:schemeClr val="tx1"/>
            </a:solidFill>
          </a:ln>
        </p:spPr>
      </p:pic>
      <p:sp>
        <p:nvSpPr>
          <p:cNvPr id="12" name="TextBox 11">
            <a:extLst>
              <a:ext uri="{FF2B5EF4-FFF2-40B4-BE49-F238E27FC236}">
                <a16:creationId xmlns:a16="http://schemas.microsoft.com/office/drawing/2014/main" id="{448166B8-50C4-41ED-A2CF-890C97A93D77}"/>
              </a:ext>
            </a:extLst>
          </p:cNvPr>
          <p:cNvSpPr txBox="1"/>
          <p:nvPr/>
        </p:nvSpPr>
        <p:spPr>
          <a:xfrm>
            <a:off x="8662532" y="615270"/>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671327" y="5584427"/>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cxnSp>
        <p:nvCxnSpPr>
          <p:cNvPr id="14" name="Straight Arrow Connector 13">
            <a:extLst>
              <a:ext uri="{FF2B5EF4-FFF2-40B4-BE49-F238E27FC236}">
                <a16:creationId xmlns:a16="http://schemas.microsoft.com/office/drawing/2014/main" id="{1A66A96B-B671-4155-86AB-B19B2D0C17CA}"/>
              </a:ext>
            </a:extLst>
          </p:cNvPr>
          <p:cNvCxnSpPr>
            <a:cxnSpLocks/>
          </p:cNvCxnSpPr>
          <p:nvPr/>
        </p:nvCxnSpPr>
        <p:spPr>
          <a:xfrm flipH="1">
            <a:off x="8843749" y="1815599"/>
            <a:ext cx="709684" cy="777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p:cNvCxnSpPr>
          <p:nvPr/>
        </p:nvCxnSpPr>
        <p:spPr>
          <a:xfrm flipV="1">
            <a:off x="2326537" y="4067033"/>
            <a:ext cx="471254" cy="162476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5882856" y="4949695"/>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3155F3D-2D36-4F82-9DEB-1674CD0F07CE}"/>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4" name="Picture 23">
            <a:extLst>
              <a:ext uri="{FF2B5EF4-FFF2-40B4-BE49-F238E27FC236}">
                <a16:creationId xmlns:a16="http://schemas.microsoft.com/office/drawing/2014/main" id="{D9855304-D16C-47C5-B678-AA65C2E2AEDB}"/>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C0795D6-B2E1-4758-BB39-5DAEA82A51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5" name="Picture 14">
            <a:extLst>
              <a:ext uri="{FF2B5EF4-FFF2-40B4-BE49-F238E27FC236}">
                <a16:creationId xmlns:a16="http://schemas.microsoft.com/office/drawing/2014/main" id="{D471548B-160A-4639-A1F5-6FA2E7EE06B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0D46A729-AE7E-4EFA-9C52-15BB950C49E9}"/>
              </a:ext>
            </a:extLst>
          </p:cNvPr>
          <p:cNvPicPr>
            <a:picLocks noChangeAspect="1"/>
          </p:cNvPicPr>
          <p:nvPr/>
        </p:nvPicPr>
        <p:blipFill rotWithShape="1">
          <a:blip r:embed="rId2">
            <a:extLst>
              <a:ext uri="{28A0092B-C50C-407E-A947-70E740481C1C}">
                <a14:useLocalDpi xmlns:a14="http://schemas.microsoft.com/office/drawing/2010/main" val="0"/>
              </a:ext>
            </a:extLst>
          </a:blip>
          <a:srcRect l="5155" t="287" r="7003" b="9283"/>
          <a:stretch/>
        </p:blipFill>
        <p:spPr>
          <a:xfrm>
            <a:off x="1970884" y="2297478"/>
            <a:ext cx="8069609" cy="386918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2"/>
          </p:cNvCxnSpPr>
          <p:nvPr/>
        </p:nvCxnSpPr>
        <p:spPr>
          <a:xfrm>
            <a:off x="1689228" y="2337133"/>
            <a:ext cx="589948" cy="12249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1"/>
          </p:cNvCxnSpPr>
          <p:nvPr/>
        </p:nvCxnSpPr>
        <p:spPr>
          <a:xfrm flipH="1">
            <a:off x="4544704" y="3666974"/>
            <a:ext cx="5632269" cy="4671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128919" y="1506136"/>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6109648" y="5675894"/>
            <a:ext cx="596715"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1D14499-C3E3-48A6-8904-FA11237AE2FE}"/>
              </a:ext>
            </a:extLst>
          </p:cNvPr>
          <p:cNvSpPr txBox="1"/>
          <p:nvPr/>
        </p:nvSpPr>
        <p:spPr>
          <a:xfrm>
            <a:off x="10176973" y="3251475"/>
            <a:ext cx="1846705" cy="830997"/>
          </a:xfrm>
          <a:prstGeom prst="rect">
            <a:avLst/>
          </a:prstGeom>
          <a:noFill/>
        </p:spPr>
        <p:txBody>
          <a:bodyPr wrap="square" rtlCol="0">
            <a:spAutoFit/>
          </a:bodyPr>
          <a:lstStyle/>
          <a:p>
            <a:r>
              <a:rPr lang="en-US" sz="2400" dirty="0">
                <a:solidFill>
                  <a:srgbClr val="FF0000"/>
                </a:solidFill>
              </a:rPr>
              <a:t>Give your role a name</a:t>
            </a:r>
          </a:p>
        </p:txBody>
      </p:sp>
      <p:sp>
        <p:nvSpPr>
          <p:cNvPr id="22" name="TextBox 21">
            <a:extLst>
              <a:ext uri="{FF2B5EF4-FFF2-40B4-BE49-F238E27FC236}">
                <a16:creationId xmlns:a16="http://schemas.microsoft.com/office/drawing/2014/main" id="{6472E40F-4000-4165-BA5F-6B883ECDCD80}"/>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3" name="Picture 22">
            <a:extLst>
              <a:ext uri="{FF2B5EF4-FFF2-40B4-BE49-F238E27FC236}">
                <a16:creationId xmlns:a16="http://schemas.microsoft.com/office/drawing/2014/main" id="{74B0AFB9-1499-45EE-8960-BDA373128C4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animBg="1"/>
      <p:bldP spid="20" grpId="0"/>
      <p:bldP spid="20"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E9F2C43-9FD0-4C38-A653-D1C06D6D5ABF}"/>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5" name="Picture 14">
            <a:extLst>
              <a:ext uri="{FF2B5EF4-FFF2-40B4-BE49-F238E27FC236}">
                <a16:creationId xmlns:a16="http://schemas.microsoft.com/office/drawing/2014/main" id="{D8873367-B098-49C9-91CD-51B1D3700216}"/>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BD624D65-3732-4F59-82FE-6C7BCCDA897F}"/>
              </a:ext>
            </a:extLst>
          </p:cNvPr>
          <p:cNvPicPr>
            <a:picLocks noChangeAspect="1"/>
          </p:cNvPicPr>
          <p:nvPr/>
        </p:nvPicPr>
        <p:blipFill rotWithShape="1">
          <a:blip r:embed="rId2">
            <a:extLst>
              <a:ext uri="{28A0092B-C50C-407E-A947-70E740481C1C}">
                <a14:useLocalDpi xmlns:a14="http://schemas.microsoft.com/office/drawing/2010/main" val="0"/>
              </a:ext>
            </a:extLst>
          </a:blip>
          <a:srcRect r="8451" b="1645"/>
          <a:stretch/>
        </p:blipFill>
        <p:spPr>
          <a:xfrm>
            <a:off x="4769556" y="1373672"/>
            <a:ext cx="6445407" cy="5088510"/>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1979"/>
            <a:ext cx="1002500" cy="19805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002500"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a:stCxn id="22" idx="3"/>
          </p:cNvCxnSpPr>
          <p:nvPr/>
        </p:nvCxnSpPr>
        <p:spPr>
          <a:xfrm flipV="1">
            <a:off x="4009106" y="5691544"/>
            <a:ext cx="1063226" cy="19805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78686" y="5987998"/>
            <a:ext cx="633994" cy="34379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127478B-0B37-4F00-AA59-78B96C09D436}"/>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23" name="Picture 22">
            <a:extLst>
              <a:ext uri="{FF2B5EF4-FFF2-40B4-BE49-F238E27FC236}">
                <a16:creationId xmlns:a16="http://schemas.microsoft.com/office/drawing/2014/main" id="{73AC4F35-BC43-4A28-ABDE-FA8607285793}"/>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generated with very high confidence">
            <a:extLst>
              <a:ext uri="{FF2B5EF4-FFF2-40B4-BE49-F238E27FC236}">
                <a16:creationId xmlns:a16="http://schemas.microsoft.com/office/drawing/2014/main" id="{73ADCCC3-D23E-4C25-B3B0-7DDDE13981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31596"/>
            <a:ext cx="8192643" cy="5229955"/>
          </a:xfrm>
          <a:prstGeom prst="rect">
            <a:avLst/>
          </a:prstGeom>
        </p:spPr>
      </p:pic>
      <p:sp>
        <p:nvSpPr>
          <p:cNvPr id="6" name="Oval 5">
            <a:extLst>
              <a:ext uri="{FF2B5EF4-FFF2-40B4-BE49-F238E27FC236}">
                <a16:creationId xmlns:a16="http://schemas.microsoft.com/office/drawing/2014/main" id="{8C4A3AA1-E28C-47D1-A9DC-1C6A36F9E9B8}"/>
              </a:ext>
            </a:extLst>
          </p:cNvPr>
          <p:cNvSpPr/>
          <p:nvPr/>
        </p:nvSpPr>
        <p:spPr>
          <a:xfrm>
            <a:off x="6095599" y="6233770"/>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82739FD-F304-46D4-A904-2F86AEA1FB60}"/>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12" name="Picture 11">
            <a:extLst>
              <a:ext uri="{FF2B5EF4-FFF2-40B4-BE49-F238E27FC236}">
                <a16:creationId xmlns:a16="http://schemas.microsoft.com/office/drawing/2014/main" id="{CF13A125-3FC3-44B2-8359-6A51FFF36587}"/>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generated with very high confidence">
            <a:extLst>
              <a:ext uri="{FF2B5EF4-FFF2-40B4-BE49-F238E27FC236}">
                <a16:creationId xmlns:a16="http://schemas.microsoft.com/office/drawing/2014/main" id="{DD6EFA94-5AA0-4E32-BF48-B36D50C0C96A}"/>
              </a:ext>
            </a:extLst>
          </p:cNvPr>
          <p:cNvPicPr>
            <a:picLocks noChangeAspect="1"/>
          </p:cNvPicPr>
          <p:nvPr/>
        </p:nvPicPr>
        <p:blipFill rotWithShape="1">
          <a:blip r:embed="rId2">
            <a:extLst>
              <a:ext uri="{28A0092B-C50C-407E-A947-70E740481C1C}">
                <a14:useLocalDpi xmlns:a14="http://schemas.microsoft.com/office/drawing/2010/main" val="0"/>
              </a:ext>
            </a:extLst>
          </a:blip>
          <a:srcRect r="27493" b="39196"/>
          <a:stretch/>
        </p:blipFill>
        <p:spPr>
          <a:xfrm>
            <a:off x="268193" y="4253211"/>
            <a:ext cx="10884866" cy="1564367"/>
          </a:xfrm>
          <a:prstGeom prst="rect">
            <a:avLst/>
          </a:prstGeom>
        </p:spPr>
      </p:pic>
      <p:pic>
        <p:nvPicPr>
          <p:cNvPr id="7" name="Picture 6" descr="A screenshot of a social media post&#10;&#10;Description generated with very high confidence">
            <a:extLst>
              <a:ext uri="{FF2B5EF4-FFF2-40B4-BE49-F238E27FC236}">
                <a16:creationId xmlns:a16="http://schemas.microsoft.com/office/drawing/2014/main" id="{1BA8520D-D3A7-4A6F-9CA2-4E9BAE03C3B9}"/>
              </a:ext>
            </a:extLst>
          </p:cNvPr>
          <p:cNvPicPr>
            <a:picLocks noChangeAspect="1"/>
          </p:cNvPicPr>
          <p:nvPr/>
        </p:nvPicPr>
        <p:blipFill rotWithShape="1">
          <a:blip r:embed="rId3">
            <a:extLst>
              <a:ext uri="{28A0092B-C50C-407E-A947-70E740481C1C}">
                <a14:useLocalDpi xmlns:a14="http://schemas.microsoft.com/office/drawing/2010/main" val="0"/>
              </a:ext>
            </a:extLst>
          </a:blip>
          <a:srcRect l="-1" t="38503" r="23497" b="12957"/>
          <a:stretch/>
        </p:blipFill>
        <p:spPr>
          <a:xfrm>
            <a:off x="563256" y="1967506"/>
            <a:ext cx="10884865" cy="1647376"/>
          </a:xfrm>
          <a:prstGeom prst="rect">
            <a:avLst/>
          </a:prstGeom>
        </p:spPr>
      </p:pic>
      <p:cxnSp>
        <p:nvCxnSpPr>
          <p:cNvPr id="8" name="Straight Arrow Connector 7">
            <a:extLst>
              <a:ext uri="{FF2B5EF4-FFF2-40B4-BE49-F238E27FC236}">
                <a16:creationId xmlns:a16="http://schemas.microsoft.com/office/drawing/2014/main" id="{BEFC813B-89F2-47FB-9257-AC07DFD52D24}"/>
              </a:ext>
            </a:extLst>
          </p:cNvPr>
          <p:cNvCxnSpPr>
            <a:cxnSpLocks/>
          </p:cNvCxnSpPr>
          <p:nvPr/>
        </p:nvCxnSpPr>
        <p:spPr>
          <a:xfrm flipH="1">
            <a:off x="743879" y="1967506"/>
            <a:ext cx="791855" cy="12075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37846" y="1505842"/>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3569146" y="5888380"/>
            <a:ext cx="5943343" cy="461665"/>
          </a:xfrm>
          <a:prstGeom prst="rect">
            <a:avLst/>
          </a:prstGeom>
          <a:noFill/>
        </p:spPr>
        <p:txBody>
          <a:bodyPr wrap="square" rtlCol="0">
            <a:spAutoFit/>
          </a:bodyPr>
          <a:lstStyle/>
          <a:p>
            <a:r>
              <a:rPr lang="en-US" sz="2400" dirty="0">
                <a:solidFill>
                  <a:srgbClr val="FF0000"/>
                </a:solidFill>
              </a:rPr>
              <a:t>Your table should be in the Tables tab</a:t>
            </a:r>
            <a:endParaRPr lang="en-US" dirty="0">
              <a:solidFill>
                <a:srgbClr val="FF0000"/>
              </a:solidFill>
            </a:endParaRPr>
          </a:p>
        </p:txBody>
      </p:sp>
      <p:cxnSp>
        <p:nvCxnSpPr>
          <p:cNvPr id="13" name="Straight Arrow Connector 12">
            <a:extLst>
              <a:ext uri="{FF2B5EF4-FFF2-40B4-BE49-F238E27FC236}">
                <a16:creationId xmlns:a16="http://schemas.microsoft.com/office/drawing/2014/main" id="{0D6D10C7-C31B-478D-88D1-BD397DAF6478}"/>
              </a:ext>
            </a:extLst>
          </p:cNvPr>
          <p:cNvCxnSpPr>
            <a:cxnSpLocks/>
            <a:stCxn id="17" idx="0"/>
          </p:cNvCxnSpPr>
          <p:nvPr/>
        </p:nvCxnSpPr>
        <p:spPr>
          <a:xfrm flipH="1" flipV="1">
            <a:off x="2142699" y="2463495"/>
            <a:ext cx="1180189" cy="10264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1535734" y="5554129"/>
            <a:ext cx="2033412" cy="56508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1985413" y="3489911"/>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3128879"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243AF6D-F670-4C7B-874B-3599C9A3F049}"/>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 with Glue Crawler</a:t>
            </a:r>
          </a:p>
        </p:txBody>
      </p:sp>
      <p:pic>
        <p:nvPicPr>
          <p:cNvPr id="33" name="Picture 32">
            <a:extLst>
              <a:ext uri="{FF2B5EF4-FFF2-40B4-BE49-F238E27FC236}">
                <a16:creationId xmlns:a16="http://schemas.microsoft.com/office/drawing/2014/main" id="{CE33E4AB-3852-4CD6-A931-98B74AC18F83}"/>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60578" b="78561"/>
          <a:stretch/>
        </p:blipFill>
        <p:spPr>
          <a:xfrm>
            <a:off x="3447554" y="98518"/>
            <a:ext cx="1207573" cy="966044"/>
          </a:xfrm>
          <a:prstGeom prst="rect">
            <a:avLst/>
          </a:prstGeom>
        </p:spPr>
      </p:pic>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7" grpId="0"/>
      <p:bldP spid="1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B6DE4526-F975-4F47-BCD5-DC703A16BEC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
        <p:nvSpPr>
          <p:cNvPr id="31" name="Rectangle 30">
            <a:extLst>
              <a:ext uri="{FF2B5EF4-FFF2-40B4-BE49-F238E27FC236}">
                <a16:creationId xmlns:a16="http://schemas.microsoft.com/office/drawing/2014/main" id="{8B3CADA6-68CC-44EC-9B2F-05C68FE4F20D}"/>
              </a:ext>
            </a:extLst>
          </p:cNvPr>
          <p:cNvSpPr/>
          <p:nvPr/>
        </p:nvSpPr>
        <p:spPr>
          <a:xfrm>
            <a:off x="4814822" y="5098851"/>
            <a:ext cx="1145233" cy="10436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2FE1F23-1145-4551-B08F-432B11DB95FE}"/>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2" name="Straight Arrow Connector 31">
            <a:extLst>
              <a:ext uri="{FF2B5EF4-FFF2-40B4-BE49-F238E27FC236}">
                <a16:creationId xmlns:a16="http://schemas.microsoft.com/office/drawing/2014/main" id="{048D9D67-2657-4662-8E4D-08C651B10EF9}"/>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4" name="L-Shape 33">
            <a:extLst>
              <a:ext uri="{FF2B5EF4-FFF2-40B4-BE49-F238E27FC236}">
                <a16:creationId xmlns:a16="http://schemas.microsoft.com/office/drawing/2014/main" id="{28824CC7-C869-4681-BF80-A767AD269F66}"/>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8991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6800" y="1488285"/>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pic>
        <p:nvPicPr>
          <p:cNvPr id="4" name="Picture 3" descr="A screenshot of a computer&#10;&#10;Description generated with very high confidence">
            <a:extLst>
              <a:ext uri="{FF2B5EF4-FFF2-40B4-BE49-F238E27FC236}">
                <a16:creationId xmlns:a16="http://schemas.microsoft.com/office/drawing/2014/main" id="{06128F46-F921-4FB1-9F77-6B8D5C4168DC}"/>
              </a:ext>
            </a:extLst>
          </p:cNvPr>
          <p:cNvPicPr>
            <a:picLocks noChangeAspect="1"/>
          </p:cNvPicPr>
          <p:nvPr/>
        </p:nvPicPr>
        <p:blipFill rotWithShape="1">
          <a:blip r:embed="rId4">
            <a:extLst>
              <a:ext uri="{28A0092B-C50C-407E-A947-70E740481C1C}">
                <a14:useLocalDpi xmlns:a14="http://schemas.microsoft.com/office/drawing/2010/main" val="0"/>
              </a:ext>
            </a:extLst>
          </a:blip>
          <a:srcRect r="9779" b="4518"/>
          <a:stretch/>
        </p:blipFill>
        <p:spPr>
          <a:xfrm>
            <a:off x="125506" y="2441379"/>
            <a:ext cx="10999694" cy="4551091"/>
          </a:xfrm>
          <a:prstGeom prst="rect">
            <a:avLst/>
          </a:prstGeom>
        </p:spPr>
      </p:pic>
    </p:spTree>
    <p:extLst>
      <p:ext uri="{BB962C8B-B14F-4D97-AF65-F5344CB8AC3E}">
        <p14:creationId xmlns:p14="http://schemas.microsoft.com/office/powerpoint/2010/main" val="7902084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6800" y="1488285"/>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pic>
        <p:nvPicPr>
          <p:cNvPr id="2" name="Picture 1">
            <a:extLst>
              <a:ext uri="{FF2B5EF4-FFF2-40B4-BE49-F238E27FC236}">
                <a16:creationId xmlns:a16="http://schemas.microsoft.com/office/drawing/2014/main" id="{163FB81C-3056-4375-9B26-D32B0D99A403}"/>
              </a:ext>
            </a:extLst>
          </p:cNvPr>
          <p:cNvPicPr>
            <a:picLocks noChangeAspect="1"/>
          </p:cNvPicPr>
          <p:nvPr/>
        </p:nvPicPr>
        <p:blipFill rotWithShape="1">
          <a:blip r:embed="rId4"/>
          <a:srcRect r="24011" b="18592"/>
          <a:stretch/>
        </p:blipFill>
        <p:spPr>
          <a:xfrm>
            <a:off x="119364" y="2428124"/>
            <a:ext cx="9264526" cy="3891996"/>
          </a:xfrm>
          <a:prstGeom prst="rect">
            <a:avLst/>
          </a:prstGeom>
        </p:spPr>
      </p:pic>
    </p:spTree>
    <p:extLst>
      <p:ext uri="{BB962C8B-B14F-4D97-AF65-F5344CB8AC3E}">
        <p14:creationId xmlns:p14="http://schemas.microsoft.com/office/powerpoint/2010/main" val="10352852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8378952" cy="4050792"/>
          </a:xfrm>
        </p:spPr>
        <p:txBody>
          <a:bodyPr/>
          <a:lstStyle/>
          <a:p>
            <a:pPr lvl="1"/>
            <a:r>
              <a:rPr lang="en-US" sz="2600" dirty="0"/>
              <a:t>Create/Run Glue Crawler</a:t>
            </a:r>
          </a:p>
          <a:p>
            <a:pPr lvl="1"/>
            <a:r>
              <a:rPr lang="en-US" sz="2600" dirty="0"/>
              <a:t>Query Athena </a:t>
            </a:r>
          </a:p>
          <a:p>
            <a:pPr lvl="1"/>
            <a:endParaRPr lang="en-US" sz="2600" dirty="0"/>
          </a:p>
          <a:p>
            <a:pPr marL="274320" lvl="1" indent="0">
              <a:buNone/>
            </a:pPr>
            <a:r>
              <a:rPr lang="en-US" sz="2600" dirty="0"/>
              <a:t>(Use US-EAST-2/Ohio Region)</a:t>
            </a:r>
          </a:p>
          <a:p>
            <a:pPr lvl="1"/>
            <a:endParaRPr lang="en-US" sz="2600" dirty="0"/>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19930977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2EDC0-96C8-43F8-A9F2-258C2DB3C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220" y="2587273"/>
            <a:ext cx="468671" cy="544551"/>
          </a:xfrm>
          <a:prstGeom prst="rect">
            <a:avLst/>
          </a:prstGeom>
        </p:spPr>
      </p:pic>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5"/>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8">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10">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1"/>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1BA4A041-2F95-4162-8841-D75ACD441DDB}"/>
              </a:ext>
            </a:extLst>
          </p:cNvPr>
          <p:cNvSpPr txBox="1"/>
          <p:nvPr/>
        </p:nvSpPr>
        <p:spPr>
          <a:xfrm>
            <a:off x="592667" y="391647"/>
            <a:ext cx="8658578" cy="923330"/>
          </a:xfrm>
          <a:prstGeom prst="rect">
            <a:avLst/>
          </a:prstGeom>
          <a:noFill/>
        </p:spPr>
        <p:txBody>
          <a:bodyPr wrap="square" rtlCol="0">
            <a:spAutoFit/>
          </a:bodyPr>
          <a:lstStyle/>
          <a:p>
            <a:r>
              <a:rPr lang="en-US" sz="5400" dirty="0">
                <a:latin typeface="+mj-lt"/>
              </a:rPr>
              <a:t>Glue</a:t>
            </a:r>
          </a:p>
        </p:txBody>
      </p:sp>
      <p:sp>
        <p:nvSpPr>
          <p:cNvPr id="31" name="Rectangle 30">
            <a:extLst>
              <a:ext uri="{FF2B5EF4-FFF2-40B4-BE49-F238E27FC236}">
                <a16:creationId xmlns:a16="http://schemas.microsoft.com/office/drawing/2014/main" id="{9A3BB9E4-96A8-4B19-9712-125F03218255}"/>
              </a:ext>
            </a:extLst>
          </p:cNvPr>
          <p:cNvSpPr/>
          <p:nvPr/>
        </p:nvSpPr>
        <p:spPr>
          <a:xfrm>
            <a:off x="4910172" y="2587273"/>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FADF059-BC71-4E1E-94AA-B2B984EA741C}"/>
              </a:ext>
            </a:extLst>
          </p:cNvPr>
          <p:cNvSpPr/>
          <p:nvPr/>
        </p:nvSpPr>
        <p:spPr>
          <a:xfrm>
            <a:off x="5922691" y="2587273"/>
            <a:ext cx="972546" cy="6589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E484968-A6A9-4F39-8695-3268B2D37E0A}"/>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6" name="Straight Arrow Connector 35">
            <a:extLst>
              <a:ext uri="{FF2B5EF4-FFF2-40B4-BE49-F238E27FC236}">
                <a16:creationId xmlns:a16="http://schemas.microsoft.com/office/drawing/2014/main" id="{FEB94361-F52E-4F88-94C6-9326259DC9C0}"/>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28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3"/>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8CC72710-A352-45DA-B04F-5E29113B4B0C}"/>
              </a:ext>
            </a:extLst>
          </p:cNvPr>
          <p:cNvPicPr>
            <a:picLocks noChangeAspect="1"/>
          </p:cNvPicPr>
          <p:nvPr/>
        </p:nvPicPr>
        <p:blipFill rotWithShape="1">
          <a:blip r:embed="rId2">
            <a:extLst>
              <a:ext uri="{28A0092B-C50C-407E-A947-70E740481C1C}">
                <a14:useLocalDpi xmlns:a14="http://schemas.microsoft.com/office/drawing/2010/main" val="0"/>
              </a:ext>
            </a:extLst>
          </a:blip>
          <a:srcRect l="9864" t="15725" r="6032" b="16268"/>
          <a:stretch/>
        </p:blipFill>
        <p:spPr>
          <a:xfrm>
            <a:off x="2654124" y="1565569"/>
            <a:ext cx="8938289" cy="4493649"/>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2530327" y="3652553"/>
            <a:ext cx="1432073" cy="17808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0" y="3052388"/>
            <a:ext cx="2530327"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987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28542262-08BB-4CCE-A840-EE79AEEEFDD3}"/>
              </a:ext>
            </a:extLst>
          </p:cNvPr>
          <p:cNvPicPr>
            <a:picLocks noChangeAspect="1"/>
          </p:cNvPicPr>
          <p:nvPr/>
        </p:nvPicPr>
        <p:blipFill rotWithShape="1">
          <a:blip r:embed="rId2">
            <a:extLst>
              <a:ext uri="{28A0092B-C50C-407E-A947-70E740481C1C}">
                <a14:useLocalDpi xmlns:a14="http://schemas.microsoft.com/office/drawing/2010/main" val="0"/>
              </a:ext>
            </a:extLst>
          </a:blip>
          <a:srcRect l="321" r="9082" b="24627"/>
          <a:stretch/>
        </p:blipFill>
        <p:spPr>
          <a:xfrm>
            <a:off x="2565222" y="1469116"/>
            <a:ext cx="8658578" cy="4796788"/>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006221" y="1843763"/>
            <a:ext cx="1842448" cy="3693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0" y="1982262"/>
            <a:ext cx="2006221"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224585" y="3686809"/>
            <a:ext cx="1733266" cy="6224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0" y="3709044"/>
            <a:ext cx="2224585" cy="1200329"/>
          </a:xfrm>
          <a:prstGeom prst="rect">
            <a:avLst/>
          </a:prstGeom>
          <a:noFill/>
        </p:spPr>
        <p:txBody>
          <a:bodyPr wrap="square" rtlCol="0">
            <a:spAutoFit/>
          </a:bodyPr>
          <a:lstStyle/>
          <a:p>
            <a:r>
              <a:rPr lang="en-US" sz="2400" dirty="0">
                <a:solidFill>
                  <a:srgbClr val="FF0000"/>
                </a:solidFill>
              </a:rPr>
              <a:t>Choose to add to the Route Table</a:t>
            </a:r>
          </a:p>
        </p:txBody>
      </p:sp>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2"/>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sp>
        <p:nvSpPr>
          <p:cNvPr id="9" name="Oval 8">
            <a:extLst>
              <a:ext uri="{FF2B5EF4-FFF2-40B4-BE49-F238E27FC236}">
                <a16:creationId xmlns:a16="http://schemas.microsoft.com/office/drawing/2014/main" id="{2E391894-19FF-4EE6-80E4-5E6973F27B26}"/>
              </a:ext>
            </a:extLst>
          </p:cNvPr>
          <p:cNvSpPr/>
          <p:nvPr/>
        </p:nvSpPr>
        <p:spPr>
          <a:xfrm>
            <a:off x="9698505" y="5811151"/>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03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a:xfrm>
            <a:off x="725464" y="1403603"/>
            <a:ext cx="10058400" cy="5215150"/>
          </a:xfrm>
        </p:spPr>
        <p:txBody>
          <a:bodyPr>
            <a:normAutofit fontScale="92500" lnSpcReduction="20000"/>
          </a:bodyPr>
          <a:lstStyle/>
          <a:p>
            <a:pPr marL="0" indent="0">
              <a:buNone/>
            </a:pPr>
            <a:r>
              <a:rPr lang="en-US" sz="2400" dirty="0"/>
              <a:t>Original Data File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Example Business Requirements: </a:t>
            </a:r>
          </a:p>
          <a:p>
            <a:r>
              <a:rPr lang="en-US" sz="2400" dirty="0"/>
              <a:t>Remove the Year from Quarter</a:t>
            </a:r>
          </a:p>
          <a:p>
            <a:r>
              <a:rPr lang="en-US" sz="2400" dirty="0"/>
              <a:t>Add a profit column from revenue * gross margin columns</a:t>
            </a:r>
          </a:p>
          <a:p>
            <a:r>
              <a:rPr lang="en-US" sz="2400" dirty="0"/>
              <a:t>Add a current date column</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pic>
        <p:nvPicPr>
          <p:cNvPr id="2" name="Picture 1">
            <a:extLst>
              <a:ext uri="{FF2B5EF4-FFF2-40B4-BE49-F238E27FC236}">
                <a16:creationId xmlns:a16="http://schemas.microsoft.com/office/drawing/2014/main" id="{8A2E90FF-1A81-4673-B1D9-1D509E5DE099}"/>
              </a:ext>
            </a:extLst>
          </p:cNvPr>
          <p:cNvPicPr>
            <a:picLocks noChangeAspect="1"/>
          </p:cNvPicPr>
          <p:nvPr/>
        </p:nvPicPr>
        <p:blipFill>
          <a:blip r:embed="rId2"/>
          <a:stretch>
            <a:fillRect/>
          </a:stretch>
        </p:blipFill>
        <p:spPr>
          <a:xfrm>
            <a:off x="425753" y="1740583"/>
            <a:ext cx="11287125" cy="3057525"/>
          </a:xfrm>
          <a:prstGeom prst="rect">
            <a:avLst/>
          </a:prstGeom>
        </p:spPr>
      </p:pic>
      <p:sp>
        <p:nvSpPr>
          <p:cNvPr id="9" name="Rectangle 8">
            <a:extLst>
              <a:ext uri="{FF2B5EF4-FFF2-40B4-BE49-F238E27FC236}">
                <a16:creationId xmlns:a16="http://schemas.microsoft.com/office/drawing/2014/main" id="{2387E48B-20DC-420C-B09B-4DE0EDC24971}"/>
              </a:ext>
            </a:extLst>
          </p:cNvPr>
          <p:cNvSpPr/>
          <p:nvPr/>
        </p:nvSpPr>
        <p:spPr>
          <a:xfrm>
            <a:off x="8485632" y="1740583"/>
            <a:ext cx="1077507" cy="30575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08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rotWithShape="1">
          <a:blip r:embed="rId4">
            <a:extLst>
              <a:ext uri="{28A0092B-C50C-407E-A947-70E740481C1C}">
                <a14:useLocalDpi xmlns:a14="http://schemas.microsoft.com/office/drawing/2010/main" val="0"/>
              </a:ext>
            </a:extLst>
          </a:blip>
          <a:srcRect r="32243"/>
          <a:stretch/>
        </p:blipFill>
        <p:spPr>
          <a:xfrm>
            <a:off x="3531096" y="2400470"/>
            <a:ext cx="7933024"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4641229" y="3200300"/>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3952675" y="4985104"/>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pic>
        <p:nvPicPr>
          <p:cNvPr id="2" name="Picture 1">
            <a:extLst>
              <a:ext uri="{FF2B5EF4-FFF2-40B4-BE49-F238E27FC236}">
                <a16:creationId xmlns:a16="http://schemas.microsoft.com/office/drawing/2014/main" id="{025E1454-C329-44E8-9FDF-2C9BB785FF53}"/>
              </a:ext>
            </a:extLst>
          </p:cNvPr>
          <p:cNvPicPr>
            <a:picLocks noChangeAspect="1"/>
          </p:cNvPicPr>
          <p:nvPr/>
        </p:nvPicPr>
        <p:blipFill>
          <a:blip r:embed="rId5"/>
          <a:stretch>
            <a:fillRect/>
          </a:stretch>
        </p:blipFill>
        <p:spPr>
          <a:xfrm>
            <a:off x="932632" y="1796856"/>
            <a:ext cx="1362265" cy="4591691"/>
          </a:xfrm>
          <a:prstGeom prst="rect">
            <a:avLst/>
          </a:prstGeom>
          <a:ln>
            <a:solidFill>
              <a:schemeClr val="tx1"/>
            </a:solidFill>
          </a:ln>
        </p:spPr>
      </p:pic>
      <p:sp>
        <p:nvSpPr>
          <p:cNvPr id="13" name="Oval 12">
            <a:extLst>
              <a:ext uri="{FF2B5EF4-FFF2-40B4-BE49-F238E27FC236}">
                <a16:creationId xmlns:a16="http://schemas.microsoft.com/office/drawing/2014/main" id="{602D0878-980E-4B37-936C-64DC6241E313}"/>
              </a:ext>
            </a:extLst>
          </p:cNvPr>
          <p:cNvSpPr/>
          <p:nvPr/>
        </p:nvSpPr>
        <p:spPr>
          <a:xfrm>
            <a:off x="1098992" y="3634449"/>
            <a:ext cx="1218558" cy="36933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1BF09537-FD65-4614-A427-4BF691B234A1}"/>
              </a:ext>
            </a:extLst>
          </p:cNvPr>
          <p:cNvPicPr>
            <a:picLocks noChangeAspect="1"/>
          </p:cNvPicPr>
          <p:nvPr/>
        </p:nvPicPr>
        <p:blipFill rotWithShape="1">
          <a:blip r:embed="rId2">
            <a:extLst>
              <a:ext uri="{28A0092B-C50C-407E-A947-70E740481C1C}">
                <a14:useLocalDpi xmlns:a14="http://schemas.microsoft.com/office/drawing/2010/main" val="0"/>
              </a:ext>
            </a:extLst>
          </a:blip>
          <a:srcRect l="7344" t="10543" r="10549" b="24353"/>
          <a:stretch/>
        </p:blipFill>
        <p:spPr>
          <a:xfrm>
            <a:off x="1649001" y="1998495"/>
            <a:ext cx="8893998" cy="3698173"/>
          </a:xfrm>
          <a:prstGeom prst="rect">
            <a:avLst/>
          </a:prstGeom>
        </p:spPr>
      </p:pic>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7763321" y="1096673"/>
            <a:ext cx="3562404" cy="830997"/>
          </a:xfrm>
          <a:prstGeom prst="rect">
            <a:avLst/>
          </a:prstGeom>
          <a:noFill/>
        </p:spPr>
        <p:txBody>
          <a:bodyPr wrap="square" rtlCol="0">
            <a:spAutoFit/>
          </a:bodyPr>
          <a:lstStyle/>
          <a:p>
            <a:r>
              <a:rPr lang="en-US" sz="2400" dirty="0">
                <a:solidFill>
                  <a:srgbClr val="FF0000"/>
                </a:solidFill>
              </a:rPr>
              <a:t>Name of the connection: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440267" y="5793438"/>
            <a:ext cx="3708418" cy="830997"/>
          </a:xfrm>
          <a:prstGeom prst="rect">
            <a:avLst/>
          </a:prstGeom>
          <a:noFill/>
        </p:spPr>
        <p:txBody>
          <a:bodyPr wrap="square" rtlCol="0">
            <a:spAutoFit/>
          </a:bodyPr>
          <a:lstStyle/>
          <a:p>
            <a:r>
              <a:rPr lang="en-US" sz="2400" dirty="0">
                <a:solidFill>
                  <a:srgbClr val="FF0000"/>
                </a:solidFill>
              </a:rPr>
              <a:t>The connection type should be Redshift</a:t>
            </a:r>
          </a:p>
        </p:txBody>
      </p:sp>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048000" y="1512172"/>
            <a:ext cx="4715321" cy="144833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0"/>
          </p:cNvCxnSpPr>
          <p:nvPr/>
        </p:nvCxnSpPr>
        <p:spPr>
          <a:xfrm flipH="1" flipV="1">
            <a:off x="2198912" y="3697357"/>
            <a:ext cx="95564" cy="209608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5707261" y="4992698"/>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D39F1655-DDEA-41BF-8ECE-DD345D1EDB6F}"/>
              </a:ext>
            </a:extLst>
          </p:cNvPr>
          <p:cNvPicPr>
            <a:picLocks noChangeAspect="1"/>
          </p:cNvPicPr>
          <p:nvPr/>
        </p:nvPicPr>
        <p:blipFill rotWithShape="1">
          <a:blip r:embed="rId2">
            <a:extLst>
              <a:ext uri="{28A0092B-C50C-407E-A947-70E740481C1C}">
                <a14:useLocalDpi xmlns:a14="http://schemas.microsoft.com/office/drawing/2010/main" val="0"/>
              </a:ext>
            </a:extLst>
          </a:blip>
          <a:srcRect l="5648" t="1382" r="19394" b="19167"/>
          <a:stretch/>
        </p:blipFill>
        <p:spPr>
          <a:xfrm>
            <a:off x="2308078" y="1959449"/>
            <a:ext cx="6798365" cy="3722348"/>
          </a:xfrm>
          <a:prstGeom prst="rect">
            <a:avLst/>
          </a:prstGeom>
        </p:spPr>
      </p:pic>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7763321" y="1096673"/>
            <a:ext cx="3562404" cy="830997"/>
          </a:xfrm>
          <a:prstGeom prst="rect">
            <a:avLst/>
          </a:prstGeom>
          <a:noFill/>
        </p:spPr>
        <p:txBody>
          <a:bodyPr wrap="square" rtlCol="0">
            <a:spAutoFit/>
          </a:bodyPr>
          <a:lstStyle/>
          <a:p>
            <a:r>
              <a:rPr lang="en-US" sz="2400" dirty="0">
                <a:solidFill>
                  <a:srgbClr val="FF0000"/>
                </a:solidFill>
              </a:rPr>
              <a:t>Name of the cluster: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142820" y="5793438"/>
            <a:ext cx="4330516" cy="830997"/>
          </a:xfrm>
          <a:prstGeom prst="rect">
            <a:avLst/>
          </a:prstGeom>
          <a:noFill/>
        </p:spPr>
        <p:txBody>
          <a:bodyPr wrap="square" rtlCol="0">
            <a:spAutoFit/>
          </a:bodyPr>
          <a:lstStyle/>
          <a:p>
            <a:r>
              <a:rPr lang="en-US" sz="2400" dirty="0">
                <a:solidFill>
                  <a:srgbClr val="FF0000"/>
                </a:solidFill>
              </a:rPr>
              <a:t>Name of the database:</a:t>
            </a:r>
          </a:p>
          <a:p>
            <a:r>
              <a:rPr lang="en-US" sz="2400" dirty="0" err="1">
                <a:solidFill>
                  <a:srgbClr val="FF0000"/>
                </a:solidFill>
              </a:rPr>
              <a:t>glue_tutorial_database_xxx</a:t>
            </a:r>
            <a:endParaRPr lang="en-US" sz="2400" dirty="0">
              <a:solidFill>
                <a:srgbClr val="FF0000"/>
              </a:solidFill>
            </a:endParaRPr>
          </a:p>
        </p:txBody>
      </p:sp>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048000" y="1512172"/>
            <a:ext cx="4715321" cy="144833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0"/>
          </p:cNvCxnSpPr>
          <p:nvPr/>
        </p:nvCxnSpPr>
        <p:spPr>
          <a:xfrm flipV="1">
            <a:off x="2308078" y="3657600"/>
            <a:ext cx="276096" cy="21358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5720513" y="5244487"/>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
        <p:nvSpPr>
          <p:cNvPr id="17" name="TextBox 16">
            <a:extLst>
              <a:ext uri="{FF2B5EF4-FFF2-40B4-BE49-F238E27FC236}">
                <a16:creationId xmlns:a16="http://schemas.microsoft.com/office/drawing/2014/main" id="{79E70D3C-CD26-49C9-8E14-68143313783E}"/>
              </a:ext>
            </a:extLst>
          </p:cNvPr>
          <p:cNvSpPr txBox="1"/>
          <p:nvPr/>
        </p:nvSpPr>
        <p:spPr>
          <a:xfrm>
            <a:off x="9183603" y="3947223"/>
            <a:ext cx="2730686" cy="1200329"/>
          </a:xfrm>
          <a:prstGeom prst="rect">
            <a:avLst/>
          </a:prstGeom>
          <a:noFill/>
        </p:spPr>
        <p:txBody>
          <a:bodyPr wrap="square" rtlCol="0">
            <a:spAutoFit/>
          </a:bodyPr>
          <a:lstStyle/>
          <a:p>
            <a:r>
              <a:rPr lang="en-US" sz="2400" dirty="0">
                <a:solidFill>
                  <a:srgbClr val="FF0000"/>
                </a:solidFill>
              </a:rPr>
              <a:t>Username and password created for Redshift</a:t>
            </a:r>
          </a:p>
        </p:txBody>
      </p:sp>
      <p:cxnSp>
        <p:nvCxnSpPr>
          <p:cNvPr id="19" name="Straight Arrow Connector 18">
            <a:extLst>
              <a:ext uri="{FF2B5EF4-FFF2-40B4-BE49-F238E27FC236}">
                <a16:creationId xmlns:a16="http://schemas.microsoft.com/office/drawing/2014/main" id="{A0413507-DEAA-4F7E-9855-030E188CADDD}"/>
              </a:ext>
            </a:extLst>
          </p:cNvPr>
          <p:cNvCxnSpPr>
            <a:cxnSpLocks/>
            <a:stCxn id="17" idx="1"/>
          </p:cNvCxnSpPr>
          <p:nvPr/>
        </p:nvCxnSpPr>
        <p:spPr>
          <a:xfrm flipH="1" flipV="1">
            <a:off x="3270935" y="4296168"/>
            <a:ext cx="5912668" cy="2512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32BC7C1-CA5C-4B96-9F92-4EFF517A68AC}"/>
              </a:ext>
            </a:extLst>
          </p:cNvPr>
          <p:cNvCxnSpPr>
            <a:cxnSpLocks/>
            <a:stCxn id="17" idx="1"/>
          </p:cNvCxnSpPr>
          <p:nvPr/>
        </p:nvCxnSpPr>
        <p:spPr>
          <a:xfrm flipH="1">
            <a:off x="3270935" y="4547388"/>
            <a:ext cx="5912668" cy="36836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80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18" grpId="1"/>
      <p:bldP spid="9" grpId="0" animBg="1"/>
      <p:bldP spid="17" grpId="0"/>
      <p:bldP spid="17"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CF12DF52-BAAD-4DBF-A3CD-CA26A1193AD0}"/>
              </a:ext>
            </a:extLst>
          </p:cNvPr>
          <p:cNvPicPr>
            <a:picLocks noChangeAspect="1"/>
          </p:cNvPicPr>
          <p:nvPr/>
        </p:nvPicPr>
        <p:blipFill rotWithShape="1">
          <a:blip r:embed="rId2">
            <a:extLst>
              <a:ext uri="{28A0092B-C50C-407E-A947-70E740481C1C}">
                <a14:useLocalDpi xmlns:a14="http://schemas.microsoft.com/office/drawing/2010/main" val="0"/>
              </a:ext>
            </a:extLst>
          </a:blip>
          <a:srcRect b="11952"/>
          <a:stretch/>
        </p:blipFill>
        <p:spPr>
          <a:xfrm>
            <a:off x="1124538" y="1826695"/>
            <a:ext cx="9762302" cy="3741324"/>
          </a:xfrm>
          <a:prstGeom prst="rect">
            <a:avLst/>
          </a:prstGeom>
        </p:spPr>
      </p:pic>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9" name="Oval 8">
            <a:extLst>
              <a:ext uri="{FF2B5EF4-FFF2-40B4-BE49-F238E27FC236}">
                <a16:creationId xmlns:a16="http://schemas.microsoft.com/office/drawing/2014/main" id="{611D3B72-BE3B-4C23-ADD9-040F435FE3DD}"/>
              </a:ext>
            </a:extLst>
          </p:cNvPr>
          <p:cNvSpPr/>
          <p:nvPr/>
        </p:nvSpPr>
        <p:spPr>
          <a:xfrm>
            <a:off x="5965933" y="5006452"/>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8824520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2AC85310-AB0D-4359-9CBE-72F8AB92F10C}"/>
              </a:ext>
            </a:extLst>
          </p:cNvPr>
          <p:cNvPicPr>
            <a:picLocks noChangeAspect="1"/>
          </p:cNvPicPr>
          <p:nvPr/>
        </p:nvPicPr>
        <p:blipFill rotWithShape="1">
          <a:blip r:embed="rId2">
            <a:extLst>
              <a:ext uri="{28A0092B-C50C-407E-A947-70E740481C1C}">
                <a14:useLocalDpi xmlns:a14="http://schemas.microsoft.com/office/drawing/2010/main" val="0"/>
              </a:ext>
            </a:extLst>
          </a:blip>
          <a:srcRect l="1356" r="22943" b="22542"/>
          <a:stretch/>
        </p:blipFill>
        <p:spPr>
          <a:xfrm>
            <a:off x="377949" y="2620303"/>
            <a:ext cx="11255480" cy="1761599"/>
          </a:xfrm>
          <a:prstGeom prst="rect">
            <a:avLst/>
          </a:prstGeom>
        </p:spPr>
      </p:pic>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3"/>
          <a:stretch>
            <a:fillRect/>
          </a:stretch>
        </p:blipFill>
        <p:spPr>
          <a:xfrm>
            <a:off x="1650272" y="69582"/>
            <a:ext cx="1097280" cy="1097280"/>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408523" y="2933968"/>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
        <p:nvSpPr>
          <p:cNvPr id="11" name="TextBox 10">
            <a:extLst>
              <a:ext uri="{FF2B5EF4-FFF2-40B4-BE49-F238E27FC236}">
                <a16:creationId xmlns:a16="http://schemas.microsoft.com/office/drawing/2014/main" id="{69C7435C-8736-4C2F-9F02-2EC98F42A399}"/>
              </a:ext>
            </a:extLst>
          </p:cNvPr>
          <p:cNvSpPr txBox="1"/>
          <p:nvPr/>
        </p:nvSpPr>
        <p:spPr>
          <a:xfrm>
            <a:off x="1683037" y="4600969"/>
            <a:ext cx="3562404" cy="830997"/>
          </a:xfrm>
          <a:prstGeom prst="rect">
            <a:avLst/>
          </a:prstGeom>
          <a:noFill/>
        </p:spPr>
        <p:txBody>
          <a:bodyPr wrap="square" rtlCol="0">
            <a:spAutoFit/>
          </a:bodyPr>
          <a:lstStyle/>
          <a:p>
            <a:r>
              <a:rPr lang="en-US" sz="2400" dirty="0">
                <a:solidFill>
                  <a:srgbClr val="FF0000"/>
                </a:solidFill>
              </a:rPr>
              <a:t>Select newly created connection</a:t>
            </a:r>
          </a:p>
        </p:txBody>
      </p:sp>
      <p:cxnSp>
        <p:nvCxnSpPr>
          <p:cNvPr id="12" name="Straight Arrow Connector 11">
            <a:extLst>
              <a:ext uri="{FF2B5EF4-FFF2-40B4-BE49-F238E27FC236}">
                <a16:creationId xmlns:a16="http://schemas.microsoft.com/office/drawing/2014/main" id="{0F6AC54F-6E42-4126-9C86-92BB56D95966}"/>
              </a:ext>
            </a:extLst>
          </p:cNvPr>
          <p:cNvCxnSpPr>
            <a:cxnSpLocks/>
            <a:stCxn id="11" idx="1"/>
          </p:cNvCxnSpPr>
          <p:nvPr/>
        </p:nvCxnSpPr>
        <p:spPr>
          <a:xfrm flipH="1" flipV="1">
            <a:off x="607531" y="4040428"/>
            <a:ext cx="1075506" cy="97604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752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generated with very high confidence">
            <a:extLst>
              <a:ext uri="{FF2B5EF4-FFF2-40B4-BE49-F238E27FC236}">
                <a16:creationId xmlns:a16="http://schemas.microsoft.com/office/drawing/2014/main" id="{54766586-09F4-4BA6-8E87-60CF625AF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8886" y="2428083"/>
            <a:ext cx="6233605" cy="2969856"/>
          </a:xfrm>
          <a:prstGeom prst="rect">
            <a:avLst/>
          </a:prstGeom>
          <a:ln>
            <a:solidFill>
              <a:schemeClr val="tx1"/>
            </a:solidFill>
          </a:ln>
        </p:spPr>
      </p:pic>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3"/>
          <a:stretch>
            <a:fillRect/>
          </a:stretch>
        </p:blipFill>
        <p:spPr>
          <a:xfrm>
            <a:off x="1650272" y="69582"/>
            <a:ext cx="1097280" cy="1097280"/>
          </a:xfrm>
          <a:prstGeom prst="rect">
            <a:avLst/>
          </a:prstGeom>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7097683" y="3720877"/>
            <a:ext cx="2024808" cy="27402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9122491" y="3305378"/>
            <a:ext cx="3001257" cy="830997"/>
          </a:xfrm>
          <a:prstGeom prst="rect">
            <a:avLst/>
          </a:prstGeom>
          <a:noFill/>
        </p:spPr>
        <p:txBody>
          <a:bodyPr wrap="square" rtlCol="0">
            <a:spAutoFit/>
          </a:bodyPr>
          <a:lstStyle/>
          <a:p>
            <a:r>
              <a:rPr lang="en-US" sz="2400" dirty="0">
                <a:solidFill>
                  <a:srgbClr val="FF0000"/>
                </a:solidFill>
              </a:rPr>
              <a:t>Select your recently created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226294" y="4832411"/>
            <a:ext cx="1502051"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1102330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very high confidence">
            <a:extLst>
              <a:ext uri="{FF2B5EF4-FFF2-40B4-BE49-F238E27FC236}">
                <a16:creationId xmlns:a16="http://schemas.microsoft.com/office/drawing/2014/main" id="{4B16793D-0E0D-4BF0-8C41-B86B11692F71}"/>
              </a:ext>
            </a:extLst>
          </p:cNvPr>
          <p:cNvPicPr>
            <a:picLocks noChangeAspect="1"/>
          </p:cNvPicPr>
          <p:nvPr/>
        </p:nvPicPr>
        <p:blipFill rotWithShape="1">
          <a:blip r:embed="rId2">
            <a:extLst>
              <a:ext uri="{28A0092B-C50C-407E-A947-70E740481C1C}">
                <a14:useLocalDpi xmlns:a14="http://schemas.microsoft.com/office/drawing/2010/main" val="0"/>
              </a:ext>
            </a:extLst>
          </a:blip>
          <a:srcRect l="1534" r="45047"/>
          <a:stretch/>
        </p:blipFill>
        <p:spPr>
          <a:xfrm>
            <a:off x="1129810" y="2404021"/>
            <a:ext cx="9751758" cy="3454564"/>
          </a:xfrm>
          <a:prstGeom prst="rect">
            <a:avLst/>
          </a:prstGeom>
        </p:spPr>
      </p:pic>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3"/>
          <a:stretch>
            <a:fillRect/>
          </a:stretch>
        </p:blipFill>
        <p:spPr>
          <a:xfrm>
            <a:off x="1650272" y="69582"/>
            <a:ext cx="1097280" cy="1097280"/>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6788367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15990A8D-D81F-4856-8950-A92AAC59CE51}"/>
              </a:ext>
            </a:extLst>
          </p:cNvPr>
          <p:cNvSpPr>
            <a:spLocks noGrp="1"/>
          </p:cNvSpPr>
          <p:nvPr>
            <p:ph idx="1"/>
          </p:nvPr>
        </p:nvSpPr>
        <p:spPr>
          <a:xfrm>
            <a:off x="1069848" y="2121408"/>
            <a:ext cx="8378952" cy="4050792"/>
          </a:xfrm>
        </p:spPr>
        <p:txBody>
          <a:bodyPr/>
          <a:lstStyle/>
          <a:p>
            <a:pPr lvl="1"/>
            <a:r>
              <a:rPr lang="en-US" sz="2600" dirty="0"/>
              <a:t>Create S3 Endpoint</a:t>
            </a:r>
          </a:p>
          <a:p>
            <a:pPr lvl="1"/>
            <a:r>
              <a:rPr lang="en-US" sz="2600" dirty="0"/>
              <a:t>Add Redshift Connection</a:t>
            </a:r>
          </a:p>
          <a:p>
            <a:pPr lvl="1"/>
            <a:r>
              <a:rPr lang="en-US" sz="2600" dirty="0"/>
              <a:t>Test Redshift Connection</a:t>
            </a:r>
          </a:p>
          <a:p>
            <a:pPr lvl="1"/>
            <a:endParaRPr lang="en-US" sz="2600" dirty="0"/>
          </a:p>
          <a:p>
            <a:pPr marL="274320" lvl="1" indent="0">
              <a:buNone/>
            </a:pPr>
            <a:r>
              <a:rPr lang="en-US" sz="2600" dirty="0"/>
              <a:t>(Use US-EAST-1/N. Virginia Region)</a:t>
            </a:r>
          </a:p>
          <a:p>
            <a:pPr lvl="1"/>
            <a:endParaRPr lang="en-US" sz="2600" dirty="0"/>
          </a:p>
          <a:p>
            <a:pPr lvl="1"/>
            <a:endParaRPr lang="en-US" sz="2600" dirty="0"/>
          </a:p>
          <a:p>
            <a:pPr lvl="1"/>
            <a:endParaRPr lang="en-US" sz="2400" dirty="0"/>
          </a:p>
          <a:p>
            <a:pPr lvl="2"/>
            <a:endParaRPr lang="en-US" dirty="0"/>
          </a:p>
        </p:txBody>
      </p:sp>
      <p:sp>
        <p:nvSpPr>
          <p:cNvPr id="5" name="TextBox 4">
            <a:extLst>
              <a:ext uri="{FF2B5EF4-FFF2-40B4-BE49-F238E27FC236}">
                <a16:creationId xmlns:a16="http://schemas.microsoft.com/office/drawing/2014/main" id="{C98EC918-0CDC-4097-B6F1-BF58252EEC8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31199541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1BA4A041-2F95-4162-8841-D75ACD441DDB}"/>
              </a:ext>
            </a:extLst>
          </p:cNvPr>
          <p:cNvSpPr txBox="1"/>
          <p:nvPr/>
        </p:nvSpPr>
        <p:spPr>
          <a:xfrm>
            <a:off x="592667" y="391647"/>
            <a:ext cx="8658578" cy="923330"/>
          </a:xfrm>
          <a:prstGeom prst="rect">
            <a:avLst/>
          </a:prstGeom>
          <a:noFill/>
        </p:spPr>
        <p:txBody>
          <a:bodyPr wrap="square" rtlCol="0">
            <a:spAutoFit/>
          </a:bodyPr>
          <a:lstStyle/>
          <a:p>
            <a:r>
              <a:rPr lang="en-US" sz="5400" dirty="0">
                <a:latin typeface="+mj-lt"/>
              </a:rPr>
              <a:t>Glue</a:t>
            </a:r>
          </a:p>
        </p:txBody>
      </p:sp>
      <p:sp>
        <p:nvSpPr>
          <p:cNvPr id="31" name="Rectangle 30">
            <a:extLst>
              <a:ext uri="{FF2B5EF4-FFF2-40B4-BE49-F238E27FC236}">
                <a16:creationId xmlns:a16="http://schemas.microsoft.com/office/drawing/2014/main" id="{9A3BB9E4-96A8-4B19-9712-125F03218255}"/>
              </a:ext>
            </a:extLst>
          </p:cNvPr>
          <p:cNvSpPr/>
          <p:nvPr/>
        </p:nvSpPr>
        <p:spPr>
          <a:xfrm>
            <a:off x="4910172" y="2587273"/>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Content Placeholder 7">
            <a:extLst>
              <a:ext uri="{FF2B5EF4-FFF2-40B4-BE49-F238E27FC236}">
                <a16:creationId xmlns:a16="http://schemas.microsoft.com/office/drawing/2014/main" id="{7D91395C-DA88-4C54-A2C4-9E8332154D5B}"/>
              </a:ext>
            </a:extLst>
          </p:cNvPr>
          <p:cNvPicPr>
            <a:picLocks noGrp="1" noChangeAspect="1"/>
          </p:cNvPicPr>
          <p:nvPr>
            <p:ph idx="1"/>
          </p:nvPr>
        </p:nvPicPr>
        <p:blipFill rotWithShape="1">
          <a:blip r:embed="rId12">
            <a:extLst>
              <a:ext uri="{28A0092B-C50C-407E-A947-70E740481C1C}">
                <a14:useLocalDpi xmlns:a14="http://schemas.microsoft.com/office/drawing/2010/main" val="0"/>
              </a:ext>
            </a:extLst>
          </a:blip>
          <a:srcRect t="-533" r="47964" b="7010"/>
          <a:stretch/>
        </p:blipFill>
        <p:spPr>
          <a:xfrm>
            <a:off x="5440521" y="1994051"/>
            <a:ext cx="716004" cy="517959"/>
          </a:xfrm>
          <a:ln>
            <a:solidFill>
              <a:schemeClr val="tx1"/>
            </a:solidFill>
          </a:ln>
        </p:spPr>
      </p:pic>
      <p:pic>
        <p:nvPicPr>
          <p:cNvPr id="36" name="Picture 35">
            <a:extLst>
              <a:ext uri="{FF2B5EF4-FFF2-40B4-BE49-F238E27FC236}">
                <a16:creationId xmlns:a16="http://schemas.microsoft.com/office/drawing/2014/main" id="{42EAAE40-57ED-4356-AD18-166CE7E4059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90498" y="1917291"/>
            <a:ext cx="528807" cy="618004"/>
          </a:xfrm>
          <a:prstGeom prst="rect">
            <a:avLst/>
          </a:prstGeom>
        </p:spPr>
      </p:pic>
      <p:sp>
        <p:nvSpPr>
          <p:cNvPr id="38" name="Rectangle 37">
            <a:extLst>
              <a:ext uri="{FF2B5EF4-FFF2-40B4-BE49-F238E27FC236}">
                <a16:creationId xmlns:a16="http://schemas.microsoft.com/office/drawing/2014/main" id="{534F477C-E150-4742-8C37-D30177C8D990}"/>
              </a:ext>
            </a:extLst>
          </p:cNvPr>
          <p:cNvSpPr/>
          <p:nvPr/>
        </p:nvSpPr>
        <p:spPr>
          <a:xfrm>
            <a:off x="4844512" y="1929416"/>
            <a:ext cx="1374897" cy="65433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7304F97-3038-478E-8ABF-47F979B5AC9E}"/>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40" name="Straight Arrow Connector 39">
            <a:extLst>
              <a:ext uri="{FF2B5EF4-FFF2-40B4-BE49-F238E27FC236}">
                <a16:creationId xmlns:a16="http://schemas.microsoft.com/office/drawing/2014/main" id="{657C3365-0DDB-4B26-B329-3901E022A38B}"/>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4" name="L-Shape 43">
            <a:extLst>
              <a:ext uri="{FF2B5EF4-FFF2-40B4-BE49-F238E27FC236}">
                <a16:creationId xmlns:a16="http://schemas.microsoft.com/office/drawing/2014/main" id="{3EA7B4F7-AB8E-4971-B84B-841A7ECA485D}"/>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99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AE23F8-4D91-42D6-9F2E-F6604CA95BD8}"/>
              </a:ext>
            </a:extLst>
          </p:cNvPr>
          <p:cNvPicPr>
            <a:picLocks noChangeAspect="1"/>
          </p:cNvPicPr>
          <p:nvPr/>
        </p:nvPicPr>
        <p:blipFill rotWithShape="1">
          <a:blip r:embed="rId2"/>
          <a:srcRect r="19783" b="37636"/>
          <a:stretch/>
        </p:blipFill>
        <p:spPr>
          <a:xfrm>
            <a:off x="1423661" y="2647108"/>
            <a:ext cx="9780104" cy="2757290"/>
          </a:xfrm>
          <a:prstGeom prst="rect">
            <a:avLst/>
          </a:prstGeom>
          <a:ln>
            <a:solidFill>
              <a:schemeClr val="tx1"/>
            </a:solidFill>
          </a:ln>
        </p:spPr>
      </p:pic>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7" name="Oval 6">
            <a:extLst>
              <a:ext uri="{FF2B5EF4-FFF2-40B4-BE49-F238E27FC236}">
                <a16:creationId xmlns:a16="http://schemas.microsoft.com/office/drawing/2014/main" id="{C2A304D6-4463-4D09-89A6-AC54ACCA2BF8}"/>
              </a:ext>
            </a:extLst>
          </p:cNvPr>
          <p:cNvSpPr/>
          <p:nvPr/>
        </p:nvSpPr>
        <p:spPr>
          <a:xfrm>
            <a:off x="1483672" y="4681880"/>
            <a:ext cx="524409" cy="247929"/>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
        <p:nvSpPr>
          <p:cNvPr id="11" name="Oval 10">
            <a:extLst>
              <a:ext uri="{FF2B5EF4-FFF2-40B4-BE49-F238E27FC236}">
                <a16:creationId xmlns:a16="http://schemas.microsoft.com/office/drawing/2014/main" id="{BAE0DEDE-EFA2-4B47-A9C5-35CCEE18125A}"/>
              </a:ext>
            </a:extLst>
          </p:cNvPr>
          <p:cNvSpPr/>
          <p:nvPr/>
        </p:nvSpPr>
        <p:spPr>
          <a:xfrm>
            <a:off x="2881777" y="3217512"/>
            <a:ext cx="524409" cy="247929"/>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389413"/>
            <a:ext cx="10058400" cy="4904509"/>
          </a:xfrm>
        </p:spPr>
        <p:txBody>
          <a:bodyPr>
            <a:normAutofit lnSpcReduction="10000"/>
          </a:bodyPr>
          <a:lstStyle/>
          <a:p>
            <a:r>
              <a:rPr lang="en-US" sz="2400" dirty="0"/>
              <a:t>Serverless </a:t>
            </a:r>
          </a:p>
          <a:p>
            <a:pPr lvl="1"/>
            <a:r>
              <a:rPr lang="en-US" sz="2200" dirty="0"/>
              <a:t>companies do not have to invest and maintain on premise servers</a:t>
            </a:r>
          </a:p>
          <a:p>
            <a:r>
              <a:rPr lang="en-US" sz="2400" dirty="0"/>
              <a:t>Easily scalable </a:t>
            </a:r>
          </a:p>
          <a:p>
            <a:pPr lvl="1"/>
            <a:r>
              <a:rPr lang="en-US" sz="2200" dirty="0"/>
              <a:t>adjust storage needs up and down based on need</a:t>
            </a:r>
          </a:p>
          <a:p>
            <a:r>
              <a:rPr lang="en-US" sz="2400" dirty="0"/>
              <a:t>Cost Effective – Glue is cheaper than other ETL Services</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4D791FA3-5BEE-4C97-8A15-FA2AAF11C652}"/>
              </a:ext>
            </a:extLst>
          </p:cNvPr>
          <p:cNvPicPr>
            <a:picLocks noChangeAspect="1"/>
          </p:cNvPicPr>
          <p:nvPr/>
        </p:nvPicPr>
        <p:blipFill rotWithShape="1">
          <a:blip r:embed="rId2">
            <a:extLst>
              <a:ext uri="{28A0092B-C50C-407E-A947-70E740481C1C}">
                <a14:useLocalDpi xmlns:a14="http://schemas.microsoft.com/office/drawing/2010/main" val="0"/>
              </a:ext>
            </a:extLst>
          </a:blip>
          <a:srcRect l="8410" t="2076" r="13402" b="19214"/>
          <a:stretch/>
        </p:blipFill>
        <p:spPr>
          <a:xfrm>
            <a:off x="2309764" y="1944455"/>
            <a:ext cx="6935519" cy="4576429"/>
          </a:xfrm>
          <a:prstGeom prst="rect">
            <a:avLst/>
          </a:prstGeom>
        </p:spPr>
      </p:pic>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3"/>
          <a:stretch>
            <a:fillRect/>
          </a:stretch>
        </p:blipFill>
        <p:spPr>
          <a:xfrm>
            <a:off x="1650272" y="69582"/>
            <a:ext cx="1097280" cy="1097280"/>
          </a:xfrm>
          <a:prstGeom prst="rect">
            <a:avLst/>
          </a:prstGeom>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3387242" y="1466005"/>
            <a:ext cx="2140756" cy="11711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4238067" y="2122493"/>
            <a:ext cx="5333499" cy="98675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a:off x="4238067" y="3750798"/>
            <a:ext cx="5254333" cy="317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1742993" y="2498211"/>
            <a:ext cx="705531" cy="19547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p:cNvCxnSpPr>
          <p:nvPr/>
        </p:nvCxnSpPr>
        <p:spPr>
          <a:xfrm>
            <a:off x="1470991" y="4487529"/>
            <a:ext cx="958785" cy="5105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1835336" y="5500534"/>
            <a:ext cx="594440" cy="3531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5234609" y="5246901"/>
            <a:ext cx="4136546" cy="76958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your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10606" y="3268682"/>
            <a:ext cx="2284903" cy="1569660"/>
          </a:xfrm>
          <a:prstGeom prst="rect">
            <a:avLst/>
          </a:prstGeom>
          <a:noFill/>
        </p:spPr>
        <p:txBody>
          <a:bodyPr wrap="square" rtlCol="0">
            <a:spAutoFit/>
          </a:bodyPr>
          <a:lstStyle/>
          <a:p>
            <a:r>
              <a:rPr lang="en-US" sz="2400" dirty="0">
                <a:solidFill>
                  <a:srgbClr val="FF0000"/>
                </a:solidFill>
              </a:rPr>
              <a:t>Give your script a name glue-tutorial-XXX</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2346214" y="6346693"/>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53915" y="225599"/>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D5FB2360-F6F1-4C74-B7D5-FFE50DD3EC27}"/>
              </a:ext>
            </a:extLst>
          </p:cNvPr>
          <p:cNvPicPr>
            <a:picLocks noChangeAspect="1"/>
          </p:cNvPicPr>
          <p:nvPr/>
        </p:nvPicPr>
        <p:blipFill rotWithShape="1">
          <a:blip r:embed="rId3">
            <a:extLst>
              <a:ext uri="{28A0092B-C50C-407E-A947-70E740481C1C}">
                <a14:useLocalDpi xmlns:a14="http://schemas.microsoft.com/office/drawing/2010/main" val="0"/>
              </a:ext>
            </a:extLst>
          </a:blip>
          <a:srcRect r="3670" b="44285"/>
          <a:stretch/>
        </p:blipFill>
        <p:spPr>
          <a:xfrm>
            <a:off x="2780497" y="1653184"/>
            <a:ext cx="8990420" cy="4281787"/>
          </a:xfrm>
          <a:prstGeom prst="rect">
            <a:avLst/>
          </a:prstGeom>
        </p:spPr>
      </p:pic>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4"/>
          <a:stretch>
            <a:fillRect/>
          </a:stretch>
        </p:blipFill>
        <p:spPr>
          <a:xfrm>
            <a:off x="1650272" y="69582"/>
            <a:ext cx="1097280" cy="1097280"/>
          </a:xfrm>
          <a:prstGeom prst="rect">
            <a:avLst/>
          </a:prstGeom>
        </p:spPr>
      </p:pic>
      <p:grpSp>
        <p:nvGrpSpPr>
          <p:cNvPr id="8" name="Group 7">
            <a:extLst>
              <a:ext uri="{FF2B5EF4-FFF2-40B4-BE49-F238E27FC236}">
                <a16:creationId xmlns:a16="http://schemas.microsoft.com/office/drawing/2014/main" id="{41C46B05-E05A-4667-9664-D96477DA558B}"/>
              </a:ext>
            </a:extLst>
          </p:cNvPr>
          <p:cNvGrpSpPr/>
          <p:nvPr/>
        </p:nvGrpSpPr>
        <p:grpSpPr>
          <a:xfrm>
            <a:off x="134770" y="1875806"/>
            <a:ext cx="2895032" cy="2308324"/>
            <a:chOff x="238633" y="1347376"/>
            <a:chExt cx="2805070" cy="2308324"/>
          </a:xfrm>
        </p:grpSpPr>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770223" y="2501538"/>
              <a:ext cx="273480" cy="73882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3" y="1347376"/>
              <a:ext cx="253159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gr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grpSp>
        <p:nvGrpSpPr>
          <p:cNvPr id="16" name="Group 15">
            <a:extLst>
              <a:ext uri="{FF2B5EF4-FFF2-40B4-BE49-F238E27FC236}">
                <a16:creationId xmlns:a16="http://schemas.microsoft.com/office/drawing/2014/main" id="{743F1BB7-D1FF-4570-B1FA-8B9F1079B51C}"/>
              </a:ext>
            </a:extLst>
          </p:cNvPr>
          <p:cNvGrpSpPr/>
          <p:nvPr/>
        </p:nvGrpSpPr>
        <p:grpSpPr>
          <a:xfrm>
            <a:off x="134770" y="4922032"/>
            <a:ext cx="2895032" cy="1200329"/>
            <a:chOff x="134769" y="4798427"/>
            <a:chExt cx="2895032" cy="1200329"/>
          </a:xfrm>
        </p:grpSpPr>
        <p:cxnSp>
          <p:nvCxnSpPr>
            <p:cNvPr id="17" name="Straight Arrow Connector 16">
              <a:extLst>
                <a:ext uri="{FF2B5EF4-FFF2-40B4-BE49-F238E27FC236}">
                  <a16:creationId xmlns:a16="http://schemas.microsoft.com/office/drawing/2014/main" id="{2054833E-7B1B-45D4-A305-9D80BF3A9CF1}"/>
                </a:ext>
              </a:extLst>
            </p:cNvPr>
            <p:cNvCxnSpPr>
              <a:cxnSpLocks/>
            </p:cNvCxnSpPr>
            <p:nvPr/>
          </p:nvCxnSpPr>
          <p:spPr>
            <a:xfrm flipV="1">
              <a:off x="2402006" y="4798427"/>
              <a:ext cx="627795" cy="5712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59A779A-5ED5-4A6C-8618-655CF2B3E142}"/>
                </a:ext>
              </a:extLst>
            </p:cNvPr>
            <p:cNvSpPr txBox="1"/>
            <p:nvPr/>
          </p:nvSpPr>
          <p:spPr>
            <a:xfrm>
              <a:off x="134769" y="4798427"/>
              <a:ext cx="2612783" cy="1200329"/>
            </a:xfrm>
            <a:prstGeom prst="rect">
              <a:avLst/>
            </a:prstGeom>
            <a:noFill/>
          </p:spPr>
          <p:txBody>
            <a:bodyPr wrap="square" rtlCol="0">
              <a:spAutoFit/>
            </a:bodyPr>
            <a:lstStyle/>
            <a:p>
              <a:r>
                <a:rPr lang="en-US" sz="2400" dirty="0">
                  <a:solidFill>
                    <a:srgbClr val="FF0000"/>
                  </a:solidFill>
                </a:rPr>
                <a:t>Job automatically stops after set time</a:t>
              </a:r>
            </a:p>
          </p:txBody>
        </p:sp>
      </p:gr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85B0F952-63D2-4675-BFBA-36D012D2AEC5}"/>
              </a:ext>
            </a:extLst>
          </p:cNvPr>
          <p:cNvPicPr>
            <a:picLocks noChangeAspect="1"/>
          </p:cNvPicPr>
          <p:nvPr/>
        </p:nvPicPr>
        <p:blipFill rotWithShape="1">
          <a:blip r:embed="rId3">
            <a:extLst>
              <a:ext uri="{28A0092B-C50C-407E-A947-70E740481C1C}">
                <a14:useLocalDpi xmlns:a14="http://schemas.microsoft.com/office/drawing/2010/main" val="0"/>
              </a:ext>
            </a:extLst>
          </a:blip>
          <a:srcRect l="6436" r="25245"/>
          <a:stretch/>
        </p:blipFill>
        <p:spPr>
          <a:xfrm>
            <a:off x="2325274" y="1492909"/>
            <a:ext cx="6486023" cy="4480545"/>
          </a:xfrm>
          <a:prstGeom prst="rect">
            <a:avLst/>
          </a:prstGeom>
        </p:spPr>
      </p:pic>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4"/>
          <a:stretch>
            <a:fillRect/>
          </a:stretch>
        </p:blipFill>
        <p:spPr>
          <a:xfrm>
            <a:off x="1650272" y="69582"/>
            <a:ext cx="1097280" cy="1097280"/>
          </a:xfrm>
          <a:prstGeom prst="rect">
            <a:avLst/>
          </a:prstGeom>
        </p:spPr>
      </p:pic>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
        <p:nvSpPr>
          <p:cNvPr id="19" name="Oval 18">
            <a:extLst>
              <a:ext uri="{FF2B5EF4-FFF2-40B4-BE49-F238E27FC236}">
                <a16:creationId xmlns:a16="http://schemas.microsoft.com/office/drawing/2014/main" id="{1A185B43-8D0C-48AF-8723-2E92D1C062E5}"/>
              </a:ext>
            </a:extLst>
          </p:cNvPr>
          <p:cNvSpPr/>
          <p:nvPr/>
        </p:nvSpPr>
        <p:spPr>
          <a:xfrm>
            <a:off x="6186489" y="5524825"/>
            <a:ext cx="852789" cy="38199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D35B0B24-5B7F-4B70-AEBA-0F83687BDB44}"/>
              </a:ext>
            </a:extLst>
          </p:cNvPr>
          <p:cNvSpPr txBox="1"/>
          <p:nvPr/>
        </p:nvSpPr>
        <p:spPr>
          <a:xfrm>
            <a:off x="8861703" y="2533012"/>
            <a:ext cx="3477486" cy="3293209"/>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a:t>
            </a:r>
            <a:r>
              <a:rPr lang="en-US" sz="1600" dirty="0" err="1">
                <a:latin typeface="Abadi" panose="020B0604020202020204" pitchFamily="34" charset="0"/>
              </a:rPr>
              <a:t>glue_tutorial_database_xxx</a:t>
            </a:r>
            <a:endParaRPr lang="en-US" sz="1600" dirty="0">
              <a:latin typeface="Abadi" panose="020B0604020202020204" pitchFamily="34" charset="0"/>
            </a:endParaRPr>
          </a:p>
          <a:p>
            <a:r>
              <a:rPr lang="en-US" sz="1600" dirty="0">
                <a:latin typeface="Abadi" panose="020B0604020202020204" pitchFamily="34" charset="0"/>
              </a:rPr>
              <a:t>--REDSHIFT_TABLE_NAME			</a:t>
            </a:r>
            <a:r>
              <a:rPr lang="en-US" sz="1600" dirty="0" err="1">
                <a:latin typeface="Abadi" panose="020B0604020202020204" pitchFamily="34" charset="0"/>
              </a:rPr>
              <a:t>products_redshift_table_xxx</a:t>
            </a:r>
            <a:endParaRPr lang="en-US" sz="1600" dirty="0">
              <a:latin typeface="Abadi" panose="020B0604020202020204" pitchFamily="34" charset="0"/>
            </a:endParaRPr>
          </a:p>
          <a:p>
            <a:r>
              <a:rPr lang="en-US" sz="1600" dirty="0">
                <a:latin typeface="Abadi" panose="020B0604020202020204" pitchFamily="34" charset="0"/>
              </a:rPr>
              <a:t>--SCHEMA_NAME			</a:t>
            </a:r>
            <a:r>
              <a:rPr lang="en-US" sz="1600" dirty="0" err="1">
                <a:latin typeface="Abadi" panose="020B0604020202020204" pitchFamily="34" charset="0"/>
              </a:rPr>
              <a:t>sales_redshift_schema_xxx</a:t>
            </a:r>
            <a:endParaRPr lang="en-US" sz="1600" dirty="0">
              <a:latin typeface="Abadi" panose="020B0604020202020204" pitchFamily="34" charset="0"/>
            </a:endParaRPr>
          </a:p>
          <a:p>
            <a:r>
              <a:rPr lang="en-US" sz="1600" dirty="0">
                <a:latin typeface="Abadi" panose="020B0604020202020204" pitchFamily="34" charset="0"/>
              </a:rPr>
              <a:t>--GLUE_DB_NAME</a:t>
            </a:r>
          </a:p>
          <a:p>
            <a:r>
              <a:rPr lang="en-US" sz="1600" dirty="0">
                <a:latin typeface="Abadi" panose="020B0604020202020204" pitchFamily="34" charset="0"/>
              </a:rPr>
              <a:t>	</a:t>
            </a:r>
            <a:r>
              <a:rPr lang="en-US" sz="1600" dirty="0" err="1">
                <a:latin typeface="Abadi" panose="020B0604020202020204" pitchFamily="34" charset="0"/>
              </a:rPr>
              <a:t>glue_database_xxx</a:t>
            </a:r>
            <a:endParaRPr lang="en-US" sz="1600" dirty="0">
              <a:latin typeface="Abadi" panose="020B0604020202020204" pitchFamily="34" charset="0"/>
            </a:endParaRPr>
          </a:p>
          <a:p>
            <a:r>
              <a:rPr lang="en-US" sz="1600" dirty="0">
                <a:latin typeface="Abadi" panose="020B0604020202020204" pitchFamily="34" charset="0"/>
              </a:rPr>
              <a:t>--GLUE_TABLE_NAME</a:t>
            </a:r>
          </a:p>
          <a:p>
            <a:r>
              <a:rPr lang="en-US" sz="1600" dirty="0">
                <a:latin typeface="Abadi" panose="020B0604020202020204" pitchFamily="34" charset="0"/>
              </a:rPr>
              <a:t>	</a:t>
            </a:r>
            <a:r>
              <a:rPr lang="en-US" sz="1600" dirty="0" err="1">
                <a:latin typeface="Abadi" panose="020B0604020202020204" pitchFamily="34" charset="0"/>
              </a:rPr>
              <a:t>products_xxx</a:t>
            </a:r>
            <a:endParaRPr lang="en-US" sz="1600" dirty="0">
              <a:latin typeface="Abadi" panose="020B0604020202020204" pitchFamily="34" charset="0"/>
            </a:endParaRPr>
          </a:p>
          <a:p>
            <a:r>
              <a:rPr lang="en-US" sz="1600" dirty="0">
                <a:latin typeface="Abadi" panose="020B0604020202020204" pitchFamily="34" charset="0"/>
              </a:rPr>
              <a:t>--CONNECTION_NAME</a:t>
            </a:r>
          </a:p>
          <a:p>
            <a:r>
              <a:rPr lang="en-US" sz="1600" dirty="0">
                <a:latin typeface="Abadi" panose="020B0604020202020204" pitchFamily="34" charset="0"/>
              </a:rPr>
              <a:t>	</a:t>
            </a:r>
            <a:r>
              <a:rPr lang="en-US" sz="1600" dirty="0" err="1">
                <a:latin typeface="Abadi" panose="020B0604020202020204" pitchFamily="34" charset="0"/>
              </a:rPr>
              <a:t>glue_tutorial_xxx</a:t>
            </a:r>
            <a:endParaRPr lang="en-US" sz="1600" dirty="0">
              <a:latin typeface="Abadi" panose="020B0604020202020204" pitchFamily="34" charset="0"/>
            </a:endParaRPr>
          </a:p>
        </p:txBody>
      </p:sp>
      <p:grpSp>
        <p:nvGrpSpPr>
          <p:cNvPr id="21" name="Group 20">
            <a:extLst>
              <a:ext uri="{FF2B5EF4-FFF2-40B4-BE49-F238E27FC236}">
                <a16:creationId xmlns:a16="http://schemas.microsoft.com/office/drawing/2014/main" id="{7CD929F8-82FB-4A26-978C-42DC446877D6}"/>
              </a:ext>
            </a:extLst>
          </p:cNvPr>
          <p:cNvGrpSpPr/>
          <p:nvPr/>
        </p:nvGrpSpPr>
        <p:grpSpPr>
          <a:xfrm>
            <a:off x="162064" y="3733182"/>
            <a:ext cx="3369753" cy="3769805"/>
            <a:chOff x="134769" y="2774085"/>
            <a:chExt cx="2499250" cy="3769805"/>
          </a:xfrm>
        </p:grpSpPr>
        <p:cxnSp>
          <p:nvCxnSpPr>
            <p:cNvPr id="22" name="Straight Arrow Connector 21">
              <a:extLst>
                <a:ext uri="{FF2B5EF4-FFF2-40B4-BE49-F238E27FC236}">
                  <a16:creationId xmlns:a16="http://schemas.microsoft.com/office/drawing/2014/main" id="{CD14EC47-C698-4F44-8265-15EDF7C799B5}"/>
                </a:ext>
              </a:extLst>
            </p:cNvPr>
            <p:cNvCxnSpPr>
              <a:cxnSpLocks/>
              <a:endCxn id="4" idx="1"/>
            </p:cNvCxnSpPr>
            <p:nvPr/>
          </p:nvCxnSpPr>
          <p:spPr>
            <a:xfrm flipV="1">
              <a:off x="955931" y="2774085"/>
              <a:ext cx="783230" cy="228481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70932BF-60B7-483D-A253-028C1488AB1C}"/>
                </a:ext>
              </a:extLst>
            </p:cNvPr>
            <p:cNvSpPr txBox="1"/>
            <p:nvPr/>
          </p:nvSpPr>
          <p:spPr>
            <a:xfrm>
              <a:off x="134769" y="4974230"/>
              <a:ext cx="2499250" cy="1569660"/>
            </a:xfrm>
            <a:prstGeom prst="rect">
              <a:avLst/>
            </a:prstGeom>
            <a:noFill/>
          </p:spPr>
          <p:txBody>
            <a:bodyPr wrap="square" rtlCol="0">
              <a:spAutoFit/>
            </a:bodyPr>
            <a:lstStyle/>
            <a:p>
              <a:r>
                <a:rPr lang="en-US" sz="2400" dirty="0">
                  <a:solidFill>
                    <a:srgbClr val="FF0000"/>
                  </a:solidFill>
                </a:rPr>
                <a:t>Parameterize values to be used in the script</a:t>
              </a:r>
            </a:p>
          </p:txBody>
        </p:sp>
      </p:grpSp>
    </p:spTree>
    <p:extLst>
      <p:ext uri="{BB962C8B-B14F-4D97-AF65-F5344CB8AC3E}">
        <p14:creationId xmlns:p14="http://schemas.microsoft.com/office/powerpoint/2010/main" val="255944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5B509069-70F7-4223-92CF-0029001C076E}"/>
              </a:ext>
            </a:extLst>
          </p:cNvPr>
          <p:cNvPicPr>
            <a:picLocks noChangeAspect="1"/>
          </p:cNvPicPr>
          <p:nvPr/>
        </p:nvPicPr>
        <p:blipFill rotWithShape="1">
          <a:blip r:embed="rId3">
            <a:extLst>
              <a:ext uri="{28A0092B-C50C-407E-A947-70E740481C1C}">
                <a14:useLocalDpi xmlns:a14="http://schemas.microsoft.com/office/drawing/2010/main" val="0"/>
              </a:ext>
            </a:extLst>
          </a:blip>
          <a:srcRect t="1" r="3876" b="-871"/>
          <a:stretch/>
        </p:blipFill>
        <p:spPr>
          <a:xfrm>
            <a:off x="848959" y="2343168"/>
            <a:ext cx="10494081" cy="4016689"/>
          </a:xfrm>
          <a:prstGeom prst="rect">
            <a:avLst/>
          </a:prstGeom>
          <a:ln>
            <a:solidFill>
              <a:schemeClr val="tx1"/>
            </a:solidFill>
          </a:ln>
        </p:spPr>
      </p:pic>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4"/>
          <a:stretch>
            <a:fillRect/>
          </a:stretch>
        </p:blipFill>
        <p:spPr>
          <a:xfrm>
            <a:off x="1650272" y="69582"/>
            <a:ext cx="1097280" cy="1097280"/>
          </a:xfrm>
          <a:prstGeom prst="rect">
            <a:avLst/>
          </a:prstGeom>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911531" y="2204669"/>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4010023" y="1373672"/>
            <a:ext cx="5838825" cy="830997"/>
          </a:xfrm>
          <a:prstGeom prst="rect">
            <a:avLst/>
          </a:prstGeom>
          <a:noFill/>
        </p:spPr>
        <p:txBody>
          <a:bodyPr wrap="square" rtlCol="0">
            <a:spAutoFit/>
          </a:bodyPr>
          <a:lstStyle/>
          <a:p>
            <a:r>
              <a:rPr lang="en-US" sz="2400" dirty="0">
                <a:solidFill>
                  <a:srgbClr val="FF0000"/>
                </a:solidFill>
              </a:rPr>
              <a:t>Select the Redshift connection that you want to use: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424611" y="5801268"/>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1A9FEA76-C077-462F-8113-2200A81EF0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427" y="1518345"/>
            <a:ext cx="10769145" cy="3821309"/>
          </a:xfrm>
          <a:prstGeom prst="rect">
            <a:avLst/>
          </a:prstGeom>
          <a:ln>
            <a:solidFill>
              <a:schemeClr val="tx1"/>
            </a:solidFill>
          </a:ln>
        </p:spPr>
      </p:pic>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8" name="Oval 7">
            <a:extLst>
              <a:ext uri="{FF2B5EF4-FFF2-40B4-BE49-F238E27FC236}">
                <a16:creationId xmlns:a16="http://schemas.microsoft.com/office/drawing/2014/main" id="{299CBA95-8E1F-464F-A0D3-7B7E3EA185B9}"/>
              </a:ext>
            </a:extLst>
          </p:cNvPr>
          <p:cNvSpPr/>
          <p:nvPr/>
        </p:nvSpPr>
        <p:spPr>
          <a:xfrm>
            <a:off x="5543087" y="4558574"/>
            <a:ext cx="17038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7267557" y="2319409"/>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a:stCxn id="9" idx="1"/>
          </p:cNvCxnSpPr>
          <p:nvPr/>
        </p:nvCxnSpPr>
        <p:spPr>
          <a:xfrm flipH="1" flipV="1">
            <a:off x="4380091" y="2935111"/>
            <a:ext cx="2887466" cy="53846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a:stCxn id="15" idx="1"/>
          </p:cNvCxnSpPr>
          <p:nvPr/>
        </p:nvCxnSpPr>
        <p:spPr>
          <a:xfrm flipH="1" flipV="1">
            <a:off x="3856384" y="4574668"/>
            <a:ext cx="1072962" cy="10531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4929346" y="4658368"/>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pic>
        <p:nvPicPr>
          <p:cNvPr id="3" name="Picture 2">
            <a:extLst>
              <a:ext uri="{FF2B5EF4-FFF2-40B4-BE49-F238E27FC236}">
                <a16:creationId xmlns:a16="http://schemas.microsoft.com/office/drawing/2014/main" id="{D1436BF3-C732-45F3-AD03-C8566A5006C5}"/>
              </a:ext>
            </a:extLst>
          </p:cNvPr>
          <p:cNvPicPr>
            <a:picLocks noChangeAspect="1"/>
          </p:cNvPicPr>
          <p:nvPr/>
        </p:nvPicPr>
        <p:blipFill rotWithShape="1">
          <a:blip r:embed="rId5"/>
          <a:srcRect r="36670" b="-9664"/>
          <a:stretch/>
        </p:blipFill>
        <p:spPr>
          <a:xfrm>
            <a:off x="485165" y="1557107"/>
            <a:ext cx="10489835" cy="731379"/>
          </a:xfrm>
          <a:prstGeom prst="rect">
            <a:avLst/>
          </a:prstGeom>
        </p:spPr>
      </p:pic>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‘GLUE_DB_NAME’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‘GLUE_TABLE_NAME’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a:stCxn id="7" idx="0"/>
          </p:cNvCxnSpPr>
          <p:nvPr/>
        </p:nvCxnSpPr>
        <p:spPr>
          <a:xfrm flipH="1" flipV="1">
            <a:off x="7834657" y="4736176"/>
            <a:ext cx="1036764" cy="6528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278435" y="5389074"/>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‘GLUE_DB_NAME'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‘GLUBE_TABLE_NAME'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a:stCxn id="11" idx="1"/>
          </p:cNvCxnSpPr>
          <p:nvPr/>
        </p:nvCxnSpPr>
        <p:spPr>
          <a:xfrm flipH="1">
            <a:off x="2875722" y="1947407"/>
            <a:ext cx="5740118" cy="4117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a:stCxn id="10" idx="1"/>
          </p:cNvCxnSpPr>
          <p:nvPr/>
        </p:nvCxnSpPr>
        <p:spPr>
          <a:xfrm flipH="1" flipV="1">
            <a:off x="5745781" y="3183962"/>
            <a:ext cx="2870059" cy="7428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8615840" y="3141958"/>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615840" y="1162577"/>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503634"/>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“current 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503634"/>
            <a:ext cx="3819525" cy="830997"/>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set to a Data Frame</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962181"/>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a:stCxn id="13" idx="1"/>
          </p:cNvCxnSpPr>
          <p:nvPr/>
        </p:nvCxnSpPr>
        <p:spPr>
          <a:xfrm flipH="1">
            <a:off x="4575313" y="1919133"/>
            <a:ext cx="2982352" cy="2805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593568"/>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497385"/>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805294"/>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71327" y="1356972"/>
            <a:ext cx="10048460" cy="539935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“current 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3412074"/>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611085"/>
            <a:ext cx="10058400" cy="5246915"/>
          </a:xfrm>
        </p:spPr>
        <p:txBody>
          <a:bodyPr>
            <a:normAutofit fontScale="85000" lnSpcReduction="20000"/>
          </a:bodyPr>
          <a:lstStyle/>
          <a:p>
            <a:r>
              <a:rPr lang="en-US" sz="2400" dirty="0"/>
              <a:t>AWS is more flexible – scale up or down storage based on need</a:t>
            </a:r>
          </a:p>
          <a:p>
            <a:r>
              <a:rPr lang="en-US" sz="2400" dirty="0"/>
              <a:t>AWS is less complex – no need to set up and maintain servers</a:t>
            </a:r>
          </a:p>
          <a:p>
            <a:r>
              <a:rPr lang="en-US" sz="2400" dirty="0"/>
              <a:t>AWS cheaper</a:t>
            </a:r>
          </a:p>
          <a:p>
            <a:pPr lvl="1"/>
            <a:r>
              <a:rPr lang="en-US" sz="2400" dirty="0"/>
              <a:t>Start up cost</a:t>
            </a:r>
          </a:p>
          <a:p>
            <a:pPr lvl="1"/>
            <a:r>
              <a:rPr lang="en-US" sz="2400" dirty="0"/>
              <a:t>Maintenance cost</a:t>
            </a:r>
          </a:p>
          <a:p>
            <a:pPr lvl="1"/>
            <a:r>
              <a:rPr lang="en-US" sz="2400" dirty="0"/>
              <a:t>Pay as you go</a:t>
            </a:r>
          </a:p>
          <a:p>
            <a:r>
              <a:rPr lang="en-US" sz="2400" dirty="0"/>
              <a:t>Hadoop has challenges handling a lot of small files</a:t>
            </a:r>
          </a:p>
          <a:p>
            <a:r>
              <a:rPr lang="en-US" sz="2400" dirty="0"/>
              <a:t>AWS – End to End solution for data needs</a:t>
            </a:r>
          </a:p>
          <a:p>
            <a:pPr lvl="1"/>
            <a:r>
              <a:rPr lang="en-US" sz="2400" dirty="0"/>
              <a:t>Storage</a:t>
            </a:r>
          </a:p>
          <a:p>
            <a:pPr lvl="1"/>
            <a:r>
              <a:rPr lang="en-US" sz="2400" dirty="0"/>
              <a:t>Transform</a:t>
            </a:r>
          </a:p>
          <a:p>
            <a:pPr lvl="1"/>
            <a:r>
              <a:rPr lang="en-US" sz="2400" dirty="0"/>
              <a:t>Business Intelligence</a:t>
            </a:r>
          </a:p>
          <a:p>
            <a:r>
              <a:rPr lang="en-US" sz="2400" dirty="0"/>
              <a:t>ETL &amp; ELT(AWS) vs. ELT(Hadoop)</a:t>
            </a:r>
          </a:p>
          <a:p>
            <a:r>
              <a:rPr lang="en-US" sz="2400" dirty="0"/>
              <a:t>Durability</a:t>
            </a:r>
          </a:p>
          <a:p>
            <a:pPr lvl="1"/>
            <a:r>
              <a:rPr lang="en-US" sz="2400" dirty="0"/>
              <a:t>Data stored in multiple locations within region</a:t>
            </a:r>
          </a:p>
          <a:p>
            <a:pPr lvl="1"/>
            <a:r>
              <a:rPr lang="en-US" sz="24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1169551"/>
          </a:xfrm>
          <a:prstGeom prst="rect">
            <a:avLst/>
          </a:prstGeom>
          <a:noFill/>
        </p:spPr>
        <p:txBody>
          <a:bodyPr wrap="square" rtlCol="0">
            <a:spAutoFit/>
          </a:bodyPr>
          <a:lstStyle/>
          <a:p>
            <a:r>
              <a:rPr lang="en-US" sz="5400" dirty="0">
                <a:latin typeface="+mj-lt"/>
              </a:rPr>
              <a:t>AWS vs. Hadoop </a:t>
            </a:r>
          </a:p>
          <a:p>
            <a:r>
              <a:rPr lang="en-US" sz="1600" dirty="0"/>
              <a:t>Hadoop – A popular platform used to store and transform big data</a:t>
            </a:r>
          </a:p>
        </p:txBody>
      </p:sp>
    </p:spTree>
    <p:extLst>
      <p:ext uri="{BB962C8B-B14F-4D97-AF65-F5344CB8AC3E}">
        <p14:creationId xmlns:p14="http://schemas.microsoft.com/office/powerpoint/2010/main" val="460543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644808"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457247" y="4034514"/>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596336"/>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3050ECC9-F314-4955-B94F-455DDE243A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
        <p:nvSpPr>
          <p:cNvPr id="31" name="Rectangle 30">
            <a:extLst>
              <a:ext uri="{FF2B5EF4-FFF2-40B4-BE49-F238E27FC236}">
                <a16:creationId xmlns:a16="http://schemas.microsoft.com/office/drawing/2014/main" id="{21268741-F9F6-4506-89A7-A30B371B9825}"/>
              </a:ext>
            </a:extLst>
          </p:cNvPr>
          <p:cNvSpPr/>
          <p:nvPr/>
        </p:nvSpPr>
        <p:spPr>
          <a:xfrm>
            <a:off x="6965781" y="2596768"/>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732579A-F616-41E6-A93C-218D90C6E99A}"/>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4" name="Straight Arrow Connector 33">
            <a:extLst>
              <a:ext uri="{FF2B5EF4-FFF2-40B4-BE49-F238E27FC236}">
                <a16:creationId xmlns:a16="http://schemas.microsoft.com/office/drawing/2014/main" id="{6A8A5BEF-3E05-4E49-AC88-C31B7180857A}"/>
              </a:ext>
            </a:extLst>
          </p:cNvPr>
          <p:cNvCxnSpPr>
            <a:cxnSpLocks/>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L-Shape 31">
            <a:extLst>
              <a:ext uri="{FF2B5EF4-FFF2-40B4-BE49-F238E27FC236}">
                <a16:creationId xmlns:a16="http://schemas.microsoft.com/office/drawing/2014/main" id="{9F74385D-05C0-49D5-A663-FD3EEB6692C9}"/>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9650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B5F6D1-DB11-42F5-A968-28FC2C6EB216}"/>
              </a:ext>
            </a:extLst>
          </p:cNvPr>
          <p:cNvPicPr>
            <a:picLocks noChangeAspect="1"/>
          </p:cNvPicPr>
          <p:nvPr/>
        </p:nvPicPr>
        <p:blipFill rotWithShape="1">
          <a:blip r:embed="rId2"/>
          <a:srcRect l="1195" t="2378" r="56063" b="35184"/>
          <a:stretch/>
        </p:blipFill>
        <p:spPr>
          <a:xfrm>
            <a:off x="6584529" y="2452672"/>
            <a:ext cx="4743555" cy="2557670"/>
          </a:xfrm>
          <a:prstGeom prst="rect">
            <a:avLst/>
          </a:prstGeom>
        </p:spPr>
      </p:pic>
      <p:pic>
        <p:nvPicPr>
          <p:cNvPr id="3" name="Picture 2" descr="A screenshot of a computer screen&#10;&#10;Description generated with very high confidence">
            <a:extLst>
              <a:ext uri="{FF2B5EF4-FFF2-40B4-BE49-F238E27FC236}">
                <a16:creationId xmlns:a16="http://schemas.microsoft.com/office/drawing/2014/main" id="{5B7B04BA-A938-4DBC-829F-C2B3921B8691}"/>
              </a:ext>
            </a:extLst>
          </p:cNvPr>
          <p:cNvPicPr>
            <a:picLocks noChangeAspect="1"/>
          </p:cNvPicPr>
          <p:nvPr/>
        </p:nvPicPr>
        <p:blipFill rotWithShape="1">
          <a:blip r:embed="rId3">
            <a:extLst>
              <a:ext uri="{28A0092B-C50C-407E-A947-70E740481C1C}">
                <a14:useLocalDpi xmlns:a14="http://schemas.microsoft.com/office/drawing/2010/main" val="0"/>
              </a:ext>
            </a:extLst>
          </a:blip>
          <a:srcRect l="12499" t="7620" r="47635" b="21763"/>
          <a:stretch/>
        </p:blipFill>
        <p:spPr>
          <a:xfrm>
            <a:off x="235957" y="2409891"/>
            <a:ext cx="5974042" cy="3920784"/>
          </a:xfrm>
          <a:prstGeom prst="rect">
            <a:avLst/>
          </a:prstGeom>
        </p:spPr>
      </p:pic>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4"/>
          <a:stretch>
            <a:fillRect/>
          </a:stretch>
        </p:blipFill>
        <p:spPr>
          <a:xfrm>
            <a:off x="1650272" y="69582"/>
            <a:ext cx="1097280" cy="1097280"/>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1" name="TextBox 30">
            <a:extLst>
              <a:ext uri="{FF2B5EF4-FFF2-40B4-BE49-F238E27FC236}">
                <a16:creationId xmlns:a16="http://schemas.microsoft.com/office/drawing/2014/main" id="{90CA849F-6210-4258-89AF-F10A2C1887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sp>
        <p:nvSpPr>
          <p:cNvPr id="32" name="Rectangle 31">
            <a:extLst>
              <a:ext uri="{FF2B5EF4-FFF2-40B4-BE49-F238E27FC236}">
                <a16:creationId xmlns:a16="http://schemas.microsoft.com/office/drawing/2014/main" id="{6C2A3426-C28F-42CF-ACAC-465FE515AF2E}"/>
              </a:ext>
            </a:extLst>
          </p:cNvPr>
          <p:cNvSpPr/>
          <p:nvPr/>
        </p:nvSpPr>
        <p:spPr>
          <a:xfrm>
            <a:off x="6883239" y="5180551"/>
            <a:ext cx="1126424" cy="104655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15E482C-8AED-4566-B4CF-E0130DDEEFD8}"/>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0" name="Straight Arrow Connector 29">
            <a:extLst>
              <a:ext uri="{FF2B5EF4-FFF2-40B4-BE49-F238E27FC236}">
                <a16:creationId xmlns:a16="http://schemas.microsoft.com/office/drawing/2014/main" id="{A372F015-BD3D-4AD3-8249-1C0C8B103BE4}"/>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4" name="L-Shape 33">
            <a:extLst>
              <a:ext uri="{FF2B5EF4-FFF2-40B4-BE49-F238E27FC236}">
                <a16:creationId xmlns:a16="http://schemas.microsoft.com/office/drawing/2014/main" id="{62DF34D1-4AE2-455E-9014-FBD5124A159C}"/>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4899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pic>
        <p:nvPicPr>
          <p:cNvPr id="3" name="Picture 2" descr="A screenshot of a computer&#10;&#10;Description generated with very high confidence">
            <a:extLst>
              <a:ext uri="{FF2B5EF4-FFF2-40B4-BE49-F238E27FC236}">
                <a16:creationId xmlns:a16="http://schemas.microsoft.com/office/drawing/2014/main" id="{D829D2F1-9DB6-49EA-9125-0AE8D1C7B340}"/>
              </a:ext>
            </a:extLst>
          </p:cNvPr>
          <p:cNvPicPr>
            <a:picLocks noChangeAspect="1"/>
          </p:cNvPicPr>
          <p:nvPr/>
        </p:nvPicPr>
        <p:blipFill rotWithShape="1">
          <a:blip r:embed="rId3">
            <a:extLst>
              <a:ext uri="{28A0092B-C50C-407E-A947-70E740481C1C}">
                <a14:useLocalDpi xmlns:a14="http://schemas.microsoft.com/office/drawing/2010/main" val="0"/>
              </a:ext>
            </a:extLst>
          </a:blip>
          <a:srcRect t="12581" r="11087" b="19072"/>
          <a:stretch/>
        </p:blipFill>
        <p:spPr>
          <a:xfrm>
            <a:off x="459654" y="1464665"/>
            <a:ext cx="11092069" cy="4531619"/>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029123" cy="4050792"/>
          </a:xfrm>
        </p:spPr>
        <p:txBody>
          <a:bodyPr/>
          <a:lstStyle/>
          <a:p>
            <a:pPr lvl="1"/>
            <a:r>
              <a:rPr lang="en-US" sz="2600" dirty="0"/>
              <a:t>Create 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marL="274320" lvl="1" indent="0">
              <a:buNone/>
            </a:pPr>
            <a:r>
              <a:rPr lang="en-US" sz="2600" dirty="0"/>
              <a:t>(Use US-EAST-2/Ohio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5</a:t>
            </a:r>
          </a:p>
        </p:txBody>
      </p:sp>
    </p:spTree>
    <p:extLst>
      <p:ext uri="{BB962C8B-B14F-4D97-AF65-F5344CB8AC3E}">
        <p14:creationId xmlns:p14="http://schemas.microsoft.com/office/powerpoint/2010/main" val="31985824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a:stCxn id="3" idx="3"/>
          </p:cNvCxnSpPr>
          <p:nvPr/>
        </p:nvCxnSpPr>
        <p:spPr>
          <a:xfrm flipV="1">
            <a:off x="4357409" y="3024554"/>
            <a:ext cx="552216" cy="11553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4066903" y="5294811"/>
            <a:ext cx="1538767" cy="1774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39E3E83-F9C5-40CF-BFCC-633F4BF40E44}"/>
              </a:ext>
            </a:extLst>
          </p:cNvPr>
          <p:cNvSpPr txBox="1"/>
          <p:nvPr/>
        </p:nvSpPr>
        <p:spPr>
          <a:xfrm>
            <a:off x="8156350" y="484632"/>
            <a:ext cx="3544035" cy="1609344"/>
          </a:xfrm>
          <a:prstGeom prst="rect">
            <a:avLst/>
          </a:prstGeom>
          <a:ln>
            <a:noFill/>
          </a:ln>
        </p:spPr>
        <p:txBody>
          <a:bodyPr vert="horz" lIns="91440" tIns="45720" rIns="91440" bIns="45720" rtlCol="0" anchor="ctr">
            <a:normAutofit/>
          </a:bodyPr>
          <a:lstStyle/>
          <a:p>
            <a:pPr defTabSz="914400">
              <a:lnSpc>
                <a:spcPct val="90000"/>
              </a:lnSpc>
              <a:spcBef>
                <a:spcPct val="0"/>
              </a:spcBef>
              <a:spcAft>
                <a:spcPts val="600"/>
              </a:spcAft>
            </a:pPr>
            <a:r>
              <a:rPr lang="en-US" sz="3200" cap="all" dirty="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rPr>
              <a:t>Glue Tutorial Overview</a:t>
            </a:r>
          </a:p>
        </p:txBody>
      </p:sp>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8156351" y="2121408"/>
            <a:ext cx="3544034" cy="4050792"/>
          </a:xfrm>
        </p:spPr>
        <p:txBody>
          <a:bodyPr vert="horz" lIns="91440" tIns="45720" rIns="91440" bIns="45720" rtlCol="0">
            <a:normAutofit/>
          </a:bodyPr>
          <a:lstStyle/>
          <a:p>
            <a:r>
              <a:rPr lang="en-US" sz="1600" dirty="0"/>
              <a:t>Setup Redshift Cluster</a:t>
            </a:r>
          </a:p>
          <a:p>
            <a:r>
              <a:rPr lang="en-US" sz="1600" dirty="0"/>
              <a:t>S3 bucket for storing the file</a:t>
            </a:r>
          </a:p>
          <a:p>
            <a:r>
              <a:rPr lang="en-US" sz="1600" dirty="0"/>
              <a:t>Athena table to access data in file</a:t>
            </a:r>
          </a:p>
          <a:p>
            <a:r>
              <a:rPr lang="en-US" sz="1600" dirty="0"/>
              <a:t>Glue connection</a:t>
            </a:r>
          </a:p>
          <a:p>
            <a:r>
              <a:rPr lang="en-US" sz="1600" dirty="0"/>
              <a:t>Glue job</a:t>
            </a:r>
          </a:p>
          <a:p>
            <a:r>
              <a:rPr lang="en-US" sz="1600" dirty="0"/>
              <a:t>Connect To Redshift in SQL Workbench</a:t>
            </a:r>
          </a:p>
          <a:p>
            <a:r>
              <a:rPr lang="en-US" sz="1600" dirty="0"/>
              <a:t>Create Redshift table</a:t>
            </a:r>
          </a:p>
          <a:p>
            <a:r>
              <a:rPr lang="en-US" sz="1600" dirty="0"/>
              <a:t>Run Glue job</a:t>
            </a:r>
          </a:p>
          <a:p>
            <a:r>
              <a:rPr lang="en-US" sz="1600" dirty="0" err="1"/>
              <a:t>QuickSight</a:t>
            </a:r>
            <a:endParaRPr lang="en-US" sz="1600" dirty="0"/>
          </a:p>
          <a:p>
            <a:endParaRPr lang="en-US" sz="1600" dirty="0"/>
          </a:p>
        </p:txBody>
      </p:sp>
      <p:grpSp>
        <p:nvGrpSpPr>
          <p:cNvPr id="15" name="Group 1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44" name="Picture 43">
            <a:extLst>
              <a:ext uri="{FF2B5EF4-FFF2-40B4-BE49-F238E27FC236}">
                <a16:creationId xmlns:a16="http://schemas.microsoft.com/office/drawing/2014/main" id="{DD6F181B-C489-4BFC-BDF6-7719993C7D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831" y="2073315"/>
            <a:ext cx="971634" cy="834784"/>
          </a:xfrm>
          <a:prstGeom prst="rect">
            <a:avLst/>
          </a:prstGeom>
        </p:spPr>
      </p:pic>
      <p:pic>
        <p:nvPicPr>
          <p:cNvPr id="45" name="Picture 44">
            <a:extLst>
              <a:ext uri="{FF2B5EF4-FFF2-40B4-BE49-F238E27FC236}">
                <a16:creationId xmlns:a16="http://schemas.microsoft.com/office/drawing/2014/main" id="{F8380893-321F-4F55-AC5B-C979D77DEF64}"/>
              </a:ext>
            </a:extLst>
          </p:cNvPr>
          <p:cNvPicPr>
            <a:picLocks noChangeAspect="1"/>
          </p:cNvPicPr>
          <p:nvPr/>
        </p:nvPicPr>
        <p:blipFill>
          <a:blip r:embed="rId7"/>
          <a:stretch>
            <a:fillRect/>
          </a:stretch>
        </p:blipFill>
        <p:spPr>
          <a:xfrm>
            <a:off x="3661725" y="2018795"/>
            <a:ext cx="941706" cy="941706"/>
          </a:xfrm>
          <a:prstGeom prst="rect">
            <a:avLst/>
          </a:prstGeom>
        </p:spPr>
      </p:pic>
      <p:pic>
        <p:nvPicPr>
          <p:cNvPr id="46" name="Picture 45">
            <a:extLst>
              <a:ext uri="{FF2B5EF4-FFF2-40B4-BE49-F238E27FC236}">
                <a16:creationId xmlns:a16="http://schemas.microsoft.com/office/drawing/2014/main" id="{F2FADF52-0B30-460A-849D-E0994355A4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7425" y="1956835"/>
            <a:ext cx="1067744" cy="1067744"/>
          </a:xfrm>
          <a:prstGeom prst="rect">
            <a:avLst/>
          </a:prstGeom>
        </p:spPr>
      </p:pic>
      <p:pic>
        <p:nvPicPr>
          <p:cNvPr id="47" name="Picture 46">
            <a:extLst>
              <a:ext uri="{FF2B5EF4-FFF2-40B4-BE49-F238E27FC236}">
                <a16:creationId xmlns:a16="http://schemas.microsoft.com/office/drawing/2014/main" id="{3B8371E0-44BE-4274-8884-C9DC1D156C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7156" y="2039589"/>
            <a:ext cx="889134" cy="889134"/>
          </a:xfrm>
          <a:prstGeom prst="rect">
            <a:avLst/>
          </a:prstGeom>
        </p:spPr>
      </p:pic>
      <p:pic>
        <p:nvPicPr>
          <p:cNvPr id="48" name="Picture 47">
            <a:extLst>
              <a:ext uri="{FF2B5EF4-FFF2-40B4-BE49-F238E27FC236}">
                <a16:creationId xmlns:a16="http://schemas.microsoft.com/office/drawing/2014/main" id="{D963AEA5-46C2-4E31-BB00-BC34E51C3BD8}"/>
              </a:ext>
            </a:extLst>
          </p:cNvPr>
          <p:cNvPicPr>
            <a:picLocks noChangeAspect="1"/>
          </p:cNvPicPr>
          <p:nvPr/>
        </p:nvPicPr>
        <p:blipFill rotWithShape="1">
          <a:blip r:embed="rId10">
            <a:extLst>
              <a:ext uri="{28A0092B-C50C-407E-A947-70E740481C1C}">
                <a14:useLocalDpi xmlns:a14="http://schemas.microsoft.com/office/drawing/2010/main" val="0"/>
              </a:ext>
            </a:extLst>
          </a:blip>
          <a:srcRect l="30842" t="8398" r="59765" b="77474"/>
          <a:stretch/>
        </p:blipFill>
        <p:spPr>
          <a:xfrm>
            <a:off x="1959850" y="4431307"/>
            <a:ext cx="1142894" cy="904763"/>
          </a:xfrm>
          <a:prstGeom prst="rect">
            <a:avLst/>
          </a:prstGeom>
        </p:spPr>
      </p:pic>
      <p:pic>
        <p:nvPicPr>
          <p:cNvPr id="49" name="Picture 48">
            <a:extLst>
              <a:ext uri="{FF2B5EF4-FFF2-40B4-BE49-F238E27FC236}">
                <a16:creationId xmlns:a16="http://schemas.microsoft.com/office/drawing/2014/main" id="{392EE58F-7AAA-4BA5-A13E-4F85B8D9C7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60890" y="4439121"/>
            <a:ext cx="1155081" cy="889134"/>
          </a:xfrm>
          <a:prstGeom prst="rect">
            <a:avLst/>
          </a:prstGeom>
          <a:blipFill dpi="0" rotWithShape="1">
            <a:blip r:embed="rId12">
              <a:alphaModFix amt="27000"/>
            </a:blip>
            <a:srcRect/>
            <a:tile tx="0" ty="0" sx="100000" sy="100000" flip="none" algn="tl"/>
          </a:blipFill>
        </p:spPr>
      </p:pic>
      <p:pic>
        <p:nvPicPr>
          <p:cNvPr id="50" name="Picture 49">
            <a:extLst>
              <a:ext uri="{FF2B5EF4-FFF2-40B4-BE49-F238E27FC236}">
                <a16:creationId xmlns:a16="http://schemas.microsoft.com/office/drawing/2014/main" id="{9E74ADF9-0C26-4271-B5FC-3E1EB12FFC89}"/>
              </a:ext>
            </a:extLst>
          </p:cNvPr>
          <p:cNvPicPr>
            <a:picLocks noChangeAspect="1"/>
          </p:cNvPicPr>
          <p:nvPr/>
        </p:nvPicPr>
        <p:blipFill rotWithShape="1">
          <a:blip r:embed="rId13"/>
          <a:srcRect l="-868" t="8383" r="868" b="1556"/>
          <a:stretch/>
        </p:blipFill>
        <p:spPr>
          <a:xfrm>
            <a:off x="5250046" y="4682373"/>
            <a:ext cx="938737" cy="904763"/>
          </a:xfrm>
          <a:prstGeom prst="rect">
            <a:avLst/>
          </a:prstGeom>
        </p:spPr>
      </p:pic>
      <p:sp>
        <p:nvSpPr>
          <p:cNvPr id="51" name="L-Shape 50">
            <a:extLst>
              <a:ext uri="{FF2B5EF4-FFF2-40B4-BE49-F238E27FC236}">
                <a16:creationId xmlns:a16="http://schemas.microsoft.com/office/drawing/2014/main" id="{7EED1F99-D6A0-4031-B743-FC514725446A}"/>
              </a:ext>
            </a:extLst>
          </p:cNvPr>
          <p:cNvSpPr/>
          <p:nvPr/>
        </p:nvSpPr>
        <p:spPr>
          <a:xfrm rot="5400000">
            <a:off x="2731907" y="811841"/>
            <a:ext cx="4132728" cy="5938056"/>
          </a:xfrm>
          <a:prstGeom prst="corner">
            <a:avLst>
              <a:gd name="adj1" fmla="val 68013"/>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62BBAC9A-88B0-4BAF-A3E6-07B71026E3F4}"/>
              </a:ext>
            </a:extLst>
          </p:cNvPr>
          <p:cNvCxnSpPr>
            <a:stCxn id="45" idx="1"/>
            <a:endCxn id="46" idx="3"/>
          </p:cNvCxnSpPr>
          <p:nvPr/>
        </p:nvCxnSpPr>
        <p:spPr>
          <a:xfrm flipH="1">
            <a:off x="3065169" y="2489648"/>
            <a:ext cx="596556" cy="10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13041C0-4FB6-4D46-AF8E-BC4A0BC86ADD}"/>
              </a:ext>
            </a:extLst>
          </p:cNvPr>
          <p:cNvCxnSpPr>
            <a:cxnSpLocks/>
            <a:stCxn id="44" idx="3"/>
            <a:endCxn id="46" idx="1"/>
          </p:cNvCxnSpPr>
          <p:nvPr/>
        </p:nvCxnSpPr>
        <p:spPr>
          <a:xfrm>
            <a:off x="1273465" y="2490707"/>
            <a:ext cx="72396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F9F2109-432C-42E9-BE3D-CDD648E28424}"/>
              </a:ext>
            </a:extLst>
          </p:cNvPr>
          <p:cNvCxnSpPr>
            <a:cxnSpLocks/>
            <a:stCxn id="45" idx="3"/>
            <a:endCxn id="56" idx="1"/>
          </p:cNvCxnSpPr>
          <p:nvPr/>
        </p:nvCxnSpPr>
        <p:spPr>
          <a:xfrm flipV="1">
            <a:off x="4603431" y="2484156"/>
            <a:ext cx="573448" cy="54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783FF0E-71A3-4FBB-921E-D5679F55BEA6}"/>
              </a:ext>
            </a:extLst>
          </p:cNvPr>
          <p:cNvCxnSpPr>
            <a:cxnSpLocks/>
            <a:stCxn id="56" idx="3"/>
            <a:endCxn id="47" idx="1"/>
          </p:cNvCxnSpPr>
          <p:nvPr/>
        </p:nvCxnSpPr>
        <p:spPr>
          <a:xfrm>
            <a:off x="6244623" y="2484156"/>
            <a:ext cx="54253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4" descr="Image result for redshift icon">
            <a:extLst>
              <a:ext uri="{FF2B5EF4-FFF2-40B4-BE49-F238E27FC236}">
                <a16:creationId xmlns:a16="http://schemas.microsoft.com/office/drawing/2014/main" id="{85E1A0D8-E19C-4C14-9037-A6377717F4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76879" y="1950284"/>
            <a:ext cx="1067744" cy="1067744"/>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Straight Arrow Connector 56">
            <a:extLst>
              <a:ext uri="{FF2B5EF4-FFF2-40B4-BE49-F238E27FC236}">
                <a16:creationId xmlns:a16="http://schemas.microsoft.com/office/drawing/2014/main" id="{E057619D-9C4E-4675-9B90-20786E338EBD}"/>
              </a:ext>
            </a:extLst>
          </p:cNvPr>
          <p:cNvCxnSpPr>
            <a:cxnSpLocks/>
            <a:stCxn id="50" idx="0"/>
            <a:endCxn id="64" idx="2"/>
          </p:cNvCxnSpPr>
          <p:nvPr/>
        </p:nvCxnSpPr>
        <p:spPr>
          <a:xfrm flipH="1" flipV="1">
            <a:off x="5710751" y="3207551"/>
            <a:ext cx="8664" cy="1474822"/>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6794971-F5DC-449B-BA9C-7B206EED69B8}"/>
              </a:ext>
            </a:extLst>
          </p:cNvPr>
          <p:cNvCxnSpPr>
            <a:cxnSpLocks/>
            <a:stCxn id="48" idx="0"/>
            <a:endCxn id="62" idx="2"/>
          </p:cNvCxnSpPr>
          <p:nvPr/>
        </p:nvCxnSpPr>
        <p:spPr>
          <a:xfrm flipV="1">
            <a:off x="2531297" y="3211295"/>
            <a:ext cx="0" cy="1220012"/>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C0F3C1E-CF0C-44A3-AEA0-61A1E0C1C19A}"/>
              </a:ext>
            </a:extLst>
          </p:cNvPr>
          <p:cNvCxnSpPr>
            <a:stCxn id="48" idx="3"/>
            <a:endCxn id="49" idx="1"/>
          </p:cNvCxnSpPr>
          <p:nvPr/>
        </p:nvCxnSpPr>
        <p:spPr>
          <a:xfrm flipV="1">
            <a:off x="3102744" y="4883688"/>
            <a:ext cx="458146" cy="1"/>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065E044-936A-4C04-8F8D-0ADBCCC444BA}"/>
              </a:ext>
            </a:extLst>
          </p:cNvPr>
          <p:cNvCxnSpPr>
            <a:cxnSpLocks/>
            <a:stCxn id="63" idx="2"/>
            <a:endCxn id="49" idx="0"/>
          </p:cNvCxnSpPr>
          <p:nvPr/>
        </p:nvCxnSpPr>
        <p:spPr>
          <a:xfrm>
            <a:off x="4132578" y="3211294"/>
            <a:ext cx="5853" cy="122782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2E8B587-9788-43D1-A7CF-86FFC34016CC}"/>
              </a:ext>
            </a:extLst>
          </p:cNvPr>
          <p:cNvSpPr txBox="1"/>
          <p:nvPr/>
        </p:nvSpPr>
        <p:spPr>
          <a:xfrm>
            <a:off x="339856" y="2908099"/>
            <a:ext cx="958925" cy="307777"/>
          </a:xfrm>
          <a:prstGeom prst="rect">
            <a:avLst/>
          </a:prstGeom>
          <a:noFill/>
        </p:spPr>
        <p:txBody>
          <a:bodyPr wrap="square" rtlCol="0">
            <a:spAutoFit/>
          </a:bodyPr>
          <a:lstStyle/>
          <a:p>
            <a:r>
              <a:rPr lang="en-US" sz="1400" dirty="0"/>
              <a:t>Data File</a:t>
            </a:r>
          </a:p>
        </p:txBody>
      </p:sp>
      <p:sp>
        <p:nvSpPr>
          <p:cNvPr id="62" name="TextBox 61">
            <a:extLst>
              <a:ext uri="{FF2B5EF4-FFF2-40B4-BE49-F238E27FC236}">
                <a16:creationId xmlns:a16="http://schemas.microsoft.com/office/drawing/2014/main" id="{B1B34CB5-B3EE-41A6-A9F2-6552FA1ED7B1}"/>
              </a:ext>
            </a:extLst>
          </p:cNvPr>
          <p:cNvSpPr txBox="1"/>
          <p:nvPr/>
        </p:nvSpPr>
        <p:spPr>
          <a:xfrm>
            <a:off x="2327874" y="2903518"/>
            <a:ext cx="406846" cy="307777"/>
          </a:xfrm>
          <a:prstGeom prst="rect">
            <a:avLst/>
          </a:prstGeom>
          <a:noFill/>
        </p:spPr>
        <p:txBody>
          <a:bodyPr wrap="square" rtlCol="0">
            <a:spAutoFit/>
          </a:bodyPr>
          <a:lstStyle/>
          <a:p>
            <a:r>
              <a:rPr lang="en-US" sz="1400" dirty="0"/>
              <a:t>S3</a:t>
            </a:r>
          </a:p>
        </p:txBody>
      </p:sp>
      <p:sp>
        <p:nvSpPr>
          <p:cNvPr id="63" name="TextBox 62">
            <a:extLst>
              <a:ext uri="{FF2B5EF4-FFF2-40B4-BE49-F238E27FC236}">
                <a16:creationId xmlns:a16="http://schemas.microsoft.com/office/drawing/2014/main" id="{93D220F3-6A2B-4FBE-9C57-00AF392885FA}"/>
              </a:ext>
            </a:extLst>
          </p:cNvPr>
          <p:cNvSpPr txBox="1"/>
          <p:nvPr/>
        </p:nvSpPr>
        <p:spPr>
          <a:xfrm>
            <a:off x="3829992" y="2903517"/>
            <a:ext cx="605171" cy="307777"/>
          </a:xfrm>
          <a:prstGeom prst="rect">
            <a:avLst/>
          </a:prstGeom>
          <a:noFill/>
        </p:spPr>
        <p:txBody>
          <a:bodyPr wrap="square" rtlCol="0">
            <a:spAutoFit/>
          </a:bodyPr>
          <a:lstStyle/>
          <a:p>
            <a:r>
              <a:rPr lang="en-US" sz="1400" dirty="0"/>
              <a:t>Glue</a:t>
            </a:r>
          </a:p>
        </p:txBody>
      </p:sp>
      <p:sp>
        <p:nvSpPr>
          <p:cNvPr id="64" name="TextBox 63">
            <a:extLst>
              <a:ext uri="{FF2B5EF4-FFF2-40B4-BE49-F238E27FC236}">
                <a16:creationId xmlns:a16="http://schemas.microsoft.com/office/drawing/2014/main" id="{CCD5C80E-82DE-4B5D-828B-ADAE73C9872E}"/>
              </a:ext>
            </a:extLst>
          </p:cNvPr>
          <p:cNvSpPr txBox="1"/>
          <p:nvPr/>
        </p:nvSpPr>
        <p:spPr>
          <a:xfrm>
            <a:off x="5266184" y="2899774"/>
            <a:ext cx="889134" cy="307777"/>
          </a:xfrm>
          <a:prstGeom prst="rect">
            <a:avLst/>
          </a:prstGeom>
          <a:noFill/>
        </p:spPr>
        <p:txBody>
          <a:bodyPr wrap="square" rtlCol="0">
            <a:spAutoFit/>
          </a:bodyPr>
          <a:lstStyle/>
          <a:p>
            <a:r>
              <a:rPr lang="en-US" sz="1400" dirty="0"/>
              <a:t>Redshift</a:t>
            </a:r>
          </a:p>
        </p:txBody>
      </p:sp>
      <p:sp>
        <p:nvSpPr>
          <p:cNvPr id="65" name="TextBox 64">
            <a:extLst>
              <a:ext uri="{FF2B5EF4-FFF2-40B4-BE49-F238E27FC236}">
                <a16:creationId xmlns:a16="http://schemas.microsoft.com/office/drawing/2014/main" id="{0F8D73C6-848E-4CCA-824A-1F62C4673ED0}"/>
              </a:ext>
            </a:extLst>
          </p:cNvPr>
          <p:cNvSpPr txBox="1"/>
          <p:nvPr/>
        </p:nvSpPr>
        <p:spPr>
          <a:xfrm>
            <a:off x="6679876" y="2899773"/>
            <a:ext cx="1103693" cy="307777"/>
          </a:xfrm>
          <a:prstGeom prst="rect">
            <a:avLst/>
          </a:prstGeom>
          <a:noFill/>
        </p:spPr>
        <p:txBody>
          <a:bodyPr wrap="square" rtlCol="0">
            <a:spAutoFit/>
          </a:bodyPr>
          <a:lstStyle/>
          <a:p>
            <a:r>
              <a:rPr lang="en-US" sz="1400" dirty="0" err="1"/>
              <a:t>QuickSight</a:t>
            </a:r>
            <a:endParaRPr lang="en-US" sz="1400" dirty="0"/>
          </a:p>
        </p:txBody>
      </p:sp>
      <p:sp>
        <p:nvSpPr>
          <p:cNvPr id="66" name="TextBox 65">
            <a:extLst>
              <a:ext uri="{FF2B5EF4-FFF2-40B4-BE49-F238E27FC236}">
                <a16:creationId xmlns:a16="http://schemas.microsoft.com/office/drawing/2014/main" id="{216DDCBB-9B6C-4348-BD90-51A085CB49D0}"/>
              </a:ext>
            </a:extLst>
          </p:cNvPr>
          <p:cNvSpPr txBox="1"/>
          <p:nvPr/>
        </p:nvSpPr>
        <p:spPr>
          <a:xfrm>
            <a:off x="1859505" y="5279359"/>
            <a:ext cx="1399389" cy="307777"/>
          </a:xfrm>
          <a:prstGeom prst="rect">
            <a:avLst/>
          </a:prstGeom>
          <a:noFill/>
        </p:spPr>
        <p:txBody>
          <a:bodyPr wrap="square" rtlCol="0">
            <a:spAutoFit/>
          </a:bodyPr>
          <a:lstStyle/>
          <a:p>
            <a:r>
              <a:rPr lang="en-US" sz="1400" dirty="0"/>
              <a:t>Glue Crawler</a:t>
            </a:r>
          </a:p>
        </p:txBody>
      </p:sp>
      <p:sp>
        <p:nvSpPr>
          <p:cNvPr id="67" name="TextBox 66">
            <a:extLst>
              <a:ext uri="{FF2B5EF4-FFF2-40B4-BE49-F238E27FC236}">
                <a16:creationId xmlns:a16="http://schemas.microsoft.com/office/drawing/2014/main" id="{2F6AB24F-50E2-4D01-879C-0D374AEDFFCE}"/>
              </a:ext>
            </a:extLst>
          </p:cNvPr>
          <p:cNvSpPr txBox="1"/>
          <p:nvPr/>
        </p:nvSpPr>
        <p:spPr>
          <a:xfrm>
            <a:off x="3746676" y="5279359"/>
            <a:ext cx="771801" cy="307777"/>
          </a:xfrm>
          <a:prstGeom prst="rect">
            <a:avLst/>
          </a:prstGeom>
          <a:noFill/>
        </p:spPr>
        <p:txBody>
          <a:bodyPr wrap="square" rtlCol="0">
            <a:spAutoFit/>
          </a:bodyPr>
          <a:lstStyle/>
          <a:p>
            <a:r>
              <a:rPr lang="en-US" sz="1400" dirty="0"/>
              <a:t>Athena</a:t>
            </a:r>
          </a:p>
        </p:txBody>
      </p:sp>
      <p:sp>
        <p:nvSpPr>
          <p:cNvPr id="35" name="TextBox 34">
            <a:extLst>
              <a:ext uri="{FF2B5EF4-FFF2-40B4-BE49-F238E27FC236}">
                <a16:creationId xmlns:a16="http://schemas.microsoft.com/office/drawing/2014/main" id="{778A62EA-EE6A-4C31-B6CF-8E54577BC6DF}"/>
              </a:ext>
            </a:extLst>
          </p:cNvPr>
          <p:cNvSpPr txBox="1"/>
          <p:nvPr/>
        </p:nvSpPr>
        <p:spPr>
          <a:xfrm>
            <a:off x="4868459" y="5563296"/>
            <a:ext cx="1647430" cy="307777"/>
          </a:xfrm>
          <a:prstGeom prst="rect">
            <a:avLst/>
          </a:prstGeom>
          <a:noFill/>
        </p:spPr>
        <p:txBody>
          <a:bodyPr wrap="square" rtlCol="0">
            <a:spAutoFit/>
          </a:bodyPr>
          <a:lstStyle/>
          <a:p>
            <a:r>
              <a:rPr lang="en-US" sz="1400" dirty="0"/>
              <a:t>SQL Workbench/J</a:t>
            </a:r>
          </a:p>
        </p:txBody>
      </p:sp>
      <p:sp>
        <p:nvSpPr>
          <p:cNvPr id="36" name="Rectangle 35">
            <a:extLst>
              <a:ext uri="{FF2B5EF4-FFF2-40B4-BE49-F238E27FC236}">
                <a16:creationId xmlns:a16="http://schemas.microsoft.com/office/drawing/2014/main" id="{DC7DEACD-2541-4DB3-AC26-CCD0FE8D2204}"/>
              </a:ext>
            </a:extLst>
          </p:cNvPr>
          <p:cNvSpPr/>
          <p:nvPr/>
        </p:nvSpPr>
        <p:spPr>
          <a:xfrm>
            <a:off x="5218606" y="2039589"/>
            <a:ext cx="947136" cy="86725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C905FD5-4188-4342-AB04-7F7C42613EE6}"/>
              </a:ext>
            </a:extLst>
          </p:cNvPr>
          <p:cNvSpPr/>
          <p:nvPr/>
        </p:nvSpPr>
        <p:spPr>
          <a:xfrm>
            <a:off x="2062336" y="2039588"/>
            <a:ext cx="947136" cy="86725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A2D98A9-CAE2-4655-B753-0728B406BCD3}"/>
              </a:ext>
            </a:extLst>
          </p:cNvPr>
          <p:cNvSpPr/>
          <p:nvPr/>
        </p:nvSpPr>
        <p:spPr>
          <a:xfrm>
            <a:off x="3653302" y="4438062"/>
            <a:ext cx="947136" cy="88913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BD41704-E692-4CE0-8525-A27495E16854}"/>
              </a:ext>
            </a:extLst>
          </p:cNvPr>
          <p:cNvSpPr/>
          <p:nvPr/>
        </p:nvSpPr>
        <p:spPr>
          <a:xfrm>
            <a:off x="3672326" y="2039588"/>
            <a:ext cx="947136" cy="86018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98EE5C8-9FC9-4F62-8369-7DDBDFC441B0}"/>
              </a:ext>
            </a:extLst>
          </p:cNvPr>
          <p:cNvSpPr/>
          <p:nvPr/>
        </p:nvSpPr>
        <p:spPr>
          <a:xfrm>
            <a:off x="1999540" y="4457426"/>
            <a:ext cx="996510" cy="86725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8F6650B-A32C-4E06-91CF-3075803F5DF7}"/>
              </a:ext>
            </a:extLst>
          </p:cNvPr>
          <p:cNvSpPr/>
          <p:nvPr/>
        </p:nvSpPr>
        <p:spPr>
          <a:xfrm>
            <a:off x="5203752" y="4689206"/>
            <a:ext cx="989657" cy="8891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5E5E2EE-60F4-4695-9A9B-362D9CF6DD6F}"/>
              </a:ext>
            </a:extLst>
          </p:cNvPr>
          <p:cNvSpPr/>
          <p:nvPr/>
        </p:nvSpPr>
        <p:spPr>
          <a:xfrm>
            <a:off x="6808389" y="2082057"/>
            <a:ext cx="846665" cy="79387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355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3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3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4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3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254" cy="7030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440267" y="3999910"/>
            <a:ext cx="880788" cy="12900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619488" y="1381755"/>
            <a:ext cx="1339467" cy="8310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851694" y="4656414"/>
            <a:ext cx="1616106" cy="16396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6962903-75FA-4910-9F98-77ED01DCC39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pic>
        <p:nvPicPr>
          <p:cNvPr id="9" name="Picture 8" descr="CloudFormation.png">
            <a:extLst>
              <a:ext uri="{FF2B5EF4-FFF2-40B4-BE49-F238E27FC236}">
                <a16:creationId xmlns:a16="http://schemas.microsoft.com/office/drawing/2014/main" id="{334F2033-7F56-48FE-97E9-316DFAA8F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10" name="Connector: Elbow 9">
            <a:extLst>
              <a:ext uri="{FF2B5EF4-FFF2-40B4-BE49-F238E27FC236}">
                <a16:creationId xmlns:a16="http://schemas.microsoft.com/office/drawing/2014/main" id="{3C09F222-9372-462F-AA59-61E4C35E740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58B8AC-868B-40AC-9F6F-5251A073AB90}"/>
              </a:ext>
            </a:extLst>
          </p:cNvPr>
          <p:cNvSpPr txBox="1"/>
          <p:nvPr/>
        </p:nvSpPr>
        <p:spPr>
          <a:xfrm>
            <a:off x="440267" y="1005207"/>
            <a:ext cx="9381066" cy="369332"/>
          </a:xfrm>
          <a:prstGeom prst="rect">
            <a:avLst/>
          </a:prstGeom>
          <a:noFill/>
        </p:spPr>
        <p:txBody>
          <a:bodyPr wrap="square" rtlCol="0">
            <a:spAutoFit/>
          </a:bodyPr>
          <a:lstStyle/>
          <a:p>
            <a:pPr lvl="1"/>
            <a:r>
              <a:rPr lang="en-US" b="1" dirty="0"/>
              <a:t>Templates </a:t>
            </a:r>
          </a:p>
        </p:txBody>
      </p:sp>
      <p:sp>
        <p:nvSpPr>
          <p:cNvPr id="2" name="Rectangle 1">
            <a:extLst>
              <a:ext uri="{FF2B5EF4-FFF2-40B4-BE49-F238E27FC236}">
                <a16:creationId xmlns:a16="http://schemas.microsoft.com/office/drawing/2014/main" id="{1C735D12-8766-432E-9E3C-409E30E464C9}"/>
              </a:ext>
            </a:extLst>
          </p:cNvPr>
          <p:cNvSpPr/>
          <p:nvPr/>
        </p:nvSpPr>
        <p:spPr>
          <a:xfrm>
            <a:off x="5935085" y="456247"/>
            <a:ext cx="4407399" cy="6186309"/>
          </a:xfrm>
          <a:prstGeom prst="rect">
            <a:avLst/>
          </a:prstGeom>
        </p:spPr>
        <p:txBody>
          <a:bodyPr wrap="square">
            <a:spAutoFit/>
          </a:bodyPr>
          <a:lstStyle/>
          <a:p>
            <a:r>
              <a:rPr lang="en-US" sz="1400" dirty="0" err="1"/>
              <a:t>AWSTemplateFormatVersion</a:t>
            </a:r>
            <a:r>
              <a:rPr lang="en-US" sz="1400" dirty="0"/>
              <a:t>: "2010-09-09“</a:t>
            </a:r>
          </a:p>
          <a:p>
            <a:br>
              <a:rPr lang="en-US" sz="1400" dirty="0"/>
            </a:br>
            <a:r>
              <a:rPr lang="en-US" sz="1400" dirty="0"/>
              <a:t>Parameters:</a:t>
            </a:r>
          </a:p>
          <a:p>
            <a:r>
              <a:rPr lang="en-US" sz="1400" dirty="0"/>
              <a:t>  </a:t>
            </a:r>
            <a:r>
              <a:rPr lang="en-US" sz="1400" dirty="0" err="1"/>
              <a:t>GlueDatabaseName</a:t>
            </a:r>
            <a:r>
              <a:rPr lang="en-US" sz="1400" dirty="0"/>
              <a:t>:</a:t>
            </a:r>
          </a:p>
          <a:p>
            <a:r>
              <a:rPr lang="en-US" sz="1400" dirty="0"/>
              <a:t>    Type: String</a:t>
            </a:r>
          </a:p>
          <a:p>
            <a:r>
              <a:rPr lang="en-US" sz="1400" dirty="0"/>
              <a:t>    Default: </a:t>
            </a:r>
            <a:r>
              <a:rPr lang="en-US" sz="1400" dirty="0" err="1"/>
              <a:t>glue_database_XXX</a:t>
            </a:r>
            <a:endParaRPr lang="en-US" sz="1400" dirty="0"/>
          </a:p>
          <a:p>
            <a:r>
              <a:rPr lang="en-US" sz="1400" dirty="0"/>
              <a:t>  </a:t>
            </a:r>
            <a:r>
              <a:rPr lang="en-US" sz="1400" dirty="0" err="1"/>
              <a:t>GlueConnectionName</a:t>
            </a:r>
            <a:r>
              <a:rPr lang="en-US" sz="1400" dirty="0"/>
              <a:t>:</a:t>
            </a:r>
          </a:p>
          <a:p>
            <a:r>
              <a:rPr lang="en-US" sz="1400" dirty="0"/>
              <a:t>    Type: String</a:t>
            </a:r>
          </a:p>
          <a:p>
            <a:r>
              <a:rPr lang="en-US" sz="1400" dirty="0"/>
              <a:t>    Default: </a:t>
            </a:r>
            <a:r>
              <a:rPr lang="en-US" sz="1400" dirty="0" err="1"/>
              <a:t>glue_tutorial_XXX</a:t>
            </a:r>
            <a:r>
              <a:rPr lang="en-US" sz="1400" dirty="0"/>
              <a:t> </a:t>
            </a:r>
          </a:p>
          <a:p>
            <a:r>
              <a:rPr lang="en-US" sz="1400" dirty="0"/>
              <a:t>  </a:t>
            </a:r>
            <a:r>
              <a:rPr lang="en-US" sz="1400" dirty="0" err="1"/>
              <a:t>RedshiftDBName</a:t>
            </a:r>
            <a:r>
              <a:rPr lang="en-US" sz="1400" dirty="0"/>
              <a:t>:</a:t>
            </a:r>
          </a:p>
          <a:p>
            <a:r>
              <a:rPr lang="en-US" sz="1400" dirty="0"/>
              <a:t>    Type: String </a:t>
            </a:r>
          </a:p>
          <a:p>
            <a:r>
              <a:rPr lang="en-US" sz="1400" dirty="0"/>
              <a:t>    Default: </a:t>
            </a:r>
            <a:r>
              <a:rPr lang="en-US" sz="1400" dirty="0" err="1"/>
              <a:t>glue_tutorial_database_XXX</a:t>
            </a:r>
            <a:endParaRPr lang="en-US" sz="1400" dirty="0"/>
          </a:p>
          <a:p>
            <a:r>
              <a:rPr lang="en-US" sz="1400" dirty="0"/>
              <a:t>  </a:t>
            </a:r>
            <a:r>
              <a:rPr lang="en-US" sz="1400" dirty="0" err="1"/>
              <a:t>SchemaName</a:t>
            </a:r>
            <a:r>
              <a:rPr lang="en-US" sz="1400" dirty="0"/>
              <a:t>:</a:t>
            </a:r>
          </a:p>
          <a:p>
            <a:r>
              <a:rPr lang="en-US" sz="1400" dirty="0"/>
              <a:t>    Type: String</a:t>
            </a:r>
          </a:p>
          <a:p>
            <a:r>
              <a:rPr lang="en-US" sz="1400" dirty="0"/>
              <a:t>    Default: </a:t>
            </a:r>
            <a:r>
              <a:rPr lang="en-US" sz="1400" dirty="0" err="1"/>
              <a:t>sales_redshift_schema_XXX</a:t>
            </a:r>
            <a:endParaRPr lang="en-US" sz="1400" dirty="0"/>
          </a:p>
          <a:p>
            <a:r>
              <a:rPr lang="en-US" sz="1400" dirty="0"/>
              <a:t>  </a:t>
            </a:r>
            <a:r>
              <a:rPr lang="en-US" sz="1400" dirty="0" err="1"/>
              <a:t>RedshiftTableName</a:t>
            </a:r>
            <a:r>
              <a:rPr lang="en-US" sz="1400" dirty="0"/>
              <a:t>: </a:t>
            </a:r>
          </a:p>
          <a:p>
            <a:r>
              <a:rPr lang="en-US" sz="1400" dirty="0"/>
              <a:t>    Type: String</a:t>
            </a:r>
          </a:p>
          <a:p>
            <a:r>
              <a:rPr lang="en-US" sz="1400" dirty="0"/>
              <a:t>    Default: </a:t>
            </a:r>
            <a:r>
              <a:rPr lang="en-US" sz="1400" dirty="0" err="1"/>
              <a:t>products_redshift_table_XXX</a:t>
            </a:r>
            <a:endParaRPr lang="en-US" sz="1400" dirty="0"/>
          </a:p>
          <a:p>
            <a:r>
              <a:rPr lang="en-US" sz="1400" dirty="0"/>
              <a:t>  </a:t>
            </a:r>
            <a:r>
              <a:rPr lang="en-US" sz="1400" dirty="0" err="1"/>
              <a:t>GlueTableName</a:t>
            </a:r>
            <a:r>
              <a:rPr lang="en-US" sz="1400" dirty="0"/>
              <a:t>: </a:t>
            </a:r>
          </a:p>
          <a:p>
            <a:r>
              <a:rPr lang="en-US" sz="1400" dirty="0"/>
              <a:t>    Type: String</a:t>
            </a:r>
          </a:p>
          <a:p>
            <a:r>
              <a:rPr lang="en-US" sz="1400" dirty="0"/>
              <a:t>    Default: </a:t>
            </a:r>
            <a:r>
              <a:rPr lang="en-US" sz="1400" dirty="0" err="1"/>
              <a:t>products_glue_table_XXX</a:t>
            </a:r>
            <a:endParaRPr lang="en-US" sz="1400" dirty="0"/>
          </a:p>
          <a:p>
            <a:r>
              <a:rPr lang="en-US" sz="1400" dirty="0"/>
              <a:t>  </a:t>
            </a:r>
            <a:r>
              <a:rPr lang="en-US" sz="1400" dirty="0" err="1"/>
              <a:t>GlueJobName</a:t>
            </a:r>
            <a:r>
              <a:rPr lang="en-US" sz="1400" dirty="0"/>
              <a:t>:</a:t>
            </a:r>
          </a:p>
          <a:p>
            <a:r>
              <a:rPr lang="en-US" sz="1400" dirty="0"/>
              <a:t>    Type: String</a:t>
            </a:r>
          </a:p>
          <a:p>
            <a:r>
              <a:rPr lang="en-US" sz="1400" dirty="0"/>
              <a:t>    Default: </a:t>
            </a:r>
            <a:r>
              <a:rPr lang="en-US" sz="1400" dirty="0" err="1"/>
              <a:t>glue_tutorial</a:t>
            </a:r>
            <a:endParaRPr lang="en-US" sz="1400" dirty="0"/>
          </a:p>
          <a:p>
            <a:r>
              <a:rPr lang="en-US" sz="1400" dirty="0"/>
              <a:t>  </a:t>
            </a:r>
            <a:r>
              <a:rPr lang="en-US" sz="1400" dirty="0" err="1"/>
              <a:t>ScriptLocation</a:t>
            </a:r>
            <a:r>
              <a:rPr lang="en-US" sz="1400" dirty="0"/>
              <a:t>:</a:t>
            </a:r>
          </a:p>
          <a:p>
            <a:r>
              <a:rPr lang="en-US" sz="1400" dirty="0"/>
              <a:t>    Type: String</a:t>
            </a:r>
          </a:p>
          <a:p>
            <a:r>
              <a:rPr lang="en-US" sz="1400" dirty="0"/>
              <a:t>    Default: "s3://glue-tutorial-   XXX/</a:t>
            </a:r>
            <a:r>
              <a:rPr lang="en-US" sz="1400" dirty="0" err="1"/>
              <a:t>products_XXX</a:t>
            </a:r>
            <a:r>
              <a:rPr lang="en-US" sz="1400" dirty="0"/>
              <a:t>"</a:t>
            </a:r>
          </a:p>
          <a:p>
            <a:endParaRPr lang="en-US" dirty="0"/>
          </a:p>
        </p:txBody>
      </p:sp>
    </p:spTree>
    <p:extLst>
      <p:ext uri="{BB962C8B-B14F-4D97-AF65-F5344CB8AC3E}">
        <p14:creationId xmlns:p14="http://schemas.microsoft.com/office/powerpoint/2010/main" val="32985598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6962903-75FA-4910-9F98-77ED01DCC39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pic>
        <p:nvPicPr>
          <p:cNvPr id="9" name="Picture 8" descr="CloudFormation.png">
            <a:extLst>
              <a:ext uri="{FF2B5EF4-FFF2-40B4-BE49-F238E27FC236}">
                <a16:creationId xmlns:a16="http://schemas.microsoft.com/office/drawing/2014/main" id="{334F2033-7F56-48FE-97E9-316DFAA8F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10" name="Connector: Elbow 9">
            <a:extLst>
              <a:ext uri="{FF2B5EF4-FFF2-40B4-BE49-F238E27FC236}">
                <a16:creationId xmlns:a16="http://schemas.microsoft.com/office/drawing/2014/main" id="{3C09F222-9372-462F-AA59-61E4C35E740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58B8AC-868B-40AC-9F6F-5251A073AB90}"/>
              </a:ext>
            </a:extLst>
          </p:cNvPr>
          <p:cNvSpPr txBox="1"/>
          <p:nvPr/>
        </p:nvSpPr>
        <p:spPr>
          <a:xfrm>
            <a:off x="440267" y="1079951"/>
            <a:ext cx="9381066" cy="369332"/>
          </a:xfrm>
          <a:prstGeom prst="rect">
            <a:avLst/>
          </a:prstGeom>
          <a:noFill/>
        </p:spPr>
        <p:txBody>
          <a:bodyPr wrap="square" rtlCol="0">
            <a:spAutoFit/>
          </a:bodyPr>
          <a:lstStyle/>
          <a:p>
            <a:pPr lvl="1"/>
            <a:r>
              <a:rPr lang="en-US" b="1" dirty="0"/>
              <a:t>Templates </a:t>
            </a:r>
          </a:p>
        </p:txBody>
      </p:sp>
      <p:sp>
        <p:nvSpPr>
          <p:cNvPr id="2" name="Rectangle 1">
            <a:extLst>
              <a:ext uri="{FF2B5EF4-FFF2-40B4-BE49-F238E27FC236}">
                <a16:creationId xmlns:a16="http://schemas.microsoft.com/office/drawing/2014/main" id="{1C735D12-8766-432E-9E3C-409E30E464C9}"/>
              </a:ext>
            </a:extLst>
          </p:cNvPr>
          <p:cNvSpPr/>
          <p:nvPr/>
        </p:nvSpPr>
        <p:spPr>
          <a:xfrm>
            <a:off x="5924550" y="1215435"/>
            <a:ext cx="5224648" cy="4401205"/>
          </a:xfrm>
          <a:prstGeom prst="rect">
            <a:avLst/>
          </a:prstGeom>
        </p:spPr>
        <p:txBody>
          <a:bodyPr wrap="square">
            <a:spAutoFit/>
          </a:bodyPr>
          <a:lstStyle/>
          <a:p>
            <a:r>
              <a:rPr lang="en-US" sz="1400" dirty="0"/>
              <a:t>Resources: </a:t>
            </a:r>
            <a:br>
              <a:rPr lang="en-US" sz="1400" dirty="0"/>
            </a:br>
            <a:r>
              <a:rPr lang="en-US" sz="1400" dirty="0"/>
              <a:t>  </a:t>
            </a:r>
            <a:r>
              <a:rPr lang="en-US" sz="1400" dirty="0" err="1"/>
              <a:t>MyJob</a:t>
            </a:r>
            <a:r>
              <a:rPr lang="en-US" sz="1400" dirty="0"/>
              <a:t>:</a:t>
            </a:r>
          </a:p>
          <a:p>
            <a:r>
              <a:rPr lang="en-US" sz="1400" dirty="0"/>
              <a:t>    Type: AWS::Glue::Job</a:t>
            </a:r>
          </a:p>
          <a:p>
            <a:r>
              <a:rPr lang="en-US" sz="1400" dirty="0"/>
              <a:t>    Properties:</a:t>
            </a:r>
          </a:p>
          <a:p>
            <a:r>
              <a:rPr lang="en-US" sz="1400" dirty="0"/>
              <a:t>      Command:</a:t>
            </a:r>
          </a:p>
          <a:p>
            <a:r>
              <a:rPr lang="en-US" sz="1400" dirty="0"/>
              <a:t>        Name: </a:t>
            </a:r>
            <a:r>
              <a:rPr lang="en-US" sz="1400" dirty="0" err="1"/>
              <a:t>glueetl</a:t>
            </a:r>
            <a:endParaRPr lang="en-US" sz="1400" dirty="0"/>
          </a:p>
          <a:p>
            <a:r>
              <a:rPr lang="en-US" sz="1400" dirty="0"/>
              <a:t>      </a:t>
            </a:r>
            <a:r>
              <a:rPr lang="en-US" sz="1400" dirty="0" err="1"/>
              <a:t>ScriptLocation</a:t>
            </a:r>
            <a:r>
              <a:rPr lang="en-US" sz="1400" dirty="0"/>
              <a:t>: !Ref </a:t>
            </a:r>
            <a:r>
              <a:rPr lang="en-US" sz="1400" dirty="0" err="1"/>
              <a:t>ScriptLocation</a:t>
            </a:r>
            <a:endParaRPr lang="en-US" sz="1400" dirty="0"/>
          </a:p>
          <a:p>
            <a:r>
              <a:rPr lang="en-US" sz="1400" dirty="0"/>
              <a:t>      </a:t>
            </a:r>
            <a:r>
              <a:rPr lang="en-US" sz="1400" dirty="0" err="1"/>
              <a:t>AllocatedCapacity</a:t>
            </a:r>
            <a:r>
              <a:rPr lang="en-US" sz="1400" dirty="0"/>
              <a:t>: 2</a:t>
            </a:r>
          </a:p>
          <a:p>
            <a:r>
              <a:rPr lang="en-US" sz="1400" dirty="0"/>
              <a:t>      </a:t>
            </a:r>
            <a:r>
              <a:rPr lang="en-US" sz="1400" dirty="0" err="1"/>
              <a:t>DefaultArguments</a:t>
            </a:r>
            <a:r>
              <a:rPr lang="en-US" sz="1400" dirty="0"/>
              <a:t>:</a:t>
            </a:r>
          </a:p>
          <a:p>
            <a:r>
              <a:rPr lang="en-US" sz="1400" dirty="0"/>
              <a:t>        "--REDSHIFT_DB_NAME": !Ref </a:t>
            </a:r>
            <a:r>
              <a:rPr lang="en-US" sz="1400" dirty="0" err="1"/>
              <a:t>RedshiftDBName</a:t>
            </a:r>
            <a:endParaRPr lang="en-US" sz="1400" dirty="0"/>
          </a:p>
          <a:p>
            <a:r>
              <a:rPr lang="en-US" sz="1400" dirty="0"/>
              <a:t>	"--SCHEMA_NAME": !Ref </a:t>
            </a:r>
            <a:r>
              <a:rPr lang="en-US" sz="1400" dirty="0" err="1"/>
              <a:t>SchemaName</a:t>
            </a:r>
            <a:endParaRPr lang="en-US" sz="1400" dirty="0"/>
          </a:p>
          <a:p>
            <a:r>
              <a:rPr lang="en-US" sz="1400" dirty="0"/>
              <a:t>	"--REDSHIFT_TABLE_NAME": !Ref </a:t>
            </a:r>
            <a:r>
              <a:rPr lang="en-US" sz="1400" dirty="0" err="1"/>
              <a:t>RedshiftTableName</a:t>
            </a:r>
            <a:r>
              <a:rPr lang="en-US" sz="1400" dirty="0"/>
              <a:t> </a:t>
            </a:r>
          </a:p>
          <a:p>
            <a:r>
              <a:rPr lang="en-US" sz="1400" dirty="0"/>
              <a:t>	"--GLUE_TABLE_NAME": !Ref </a:t>
            </a:r>
            <a:r>
              <a:rPr lang="en-US" sz="1400" dirty="0" err="1"/>
              <a:t>GlueTableName</a:t>
            </a:r>
            <a:endParaRPr lang="en-US" sz="1400" dirty="0"/>
          </a:p>
          <a:p>
            <a:r>
              <a:rPr lang="en-US" sz="1400" dirty="0"/>
              <a:t>	"--CONNECTION_NAME": !Ref </a:t>
            </a:r>
            <a:r>
              <a:rPr lang="en-US" sz="1400" dirty="0" err="1"/>
              <a:t>GlueConnectionName</a:t>
            </a:r>
            <a:endParaRPr lang="en-US" sz="1400" dirty="0"/>
          </a:p>
          <a:p>
            <a:r>
              <a:rPr lang="en-US" sz="1400" dirty="0"/>
              <a:t>	"--GLUE_DB_NAME": !Ref </a:t>
            </a:r>
            <a:r>
              <a:rPr lang="en-US" sz="1400" dirty="0" err="1"/>
              <a:t>GlueDatabaseName</a:t>
            </a:r>
            <a:endParaRPr lang="en-US" sz="1400" dirty="0"/>
          </a:p>
          <a:p>
            <a:r>
              <a:rPr lang="en-US" sz="1400" dirty="0"/>
              <a:t>      </a:t>
            </a:r>
            <a:r>
              <a:rPr lang="en-US" sz="1400" dirty="0" err="1"/>
              <a:t>ExecutionProperty</a:t>
            </a:r>
            <a:r>
              <a:rPr lang="en-US" sz="1400" dirty="0"/>
              <a:t>:</a:t>
            </a:r>
          </a:p>
          <a:p>
            <a:r>
              <a:rPr lang="en-US" sz="1400" dirty="0"/>
              <a:t>	</a:t>
            </a:r>
            <a:r>
              <a:rPr lang="en-US" sz="1400" dirty="0" err="1"/>
              <a:t>MaxConcurrentRuns</a:t>
            </a:r>
            <a:r>
              <a:rPr lang="en-US" sz="1400" dirty="0"/>
              <a:t>: 2</a:t>
            </a:r>
          </a:p>
          <a:p>
            <a:r>
              <a:rPr lang="en-US" sz="1400" dirty="0"/>
              <a:t>      Connections: !Ref </a:t>
            </a:r>
            <a:r>
              <a:rPr lang="en-US" sz="1400" dirty="0" err="1"/>
              <a:t>GlueConnectionName</a:t>
            </a:r>
            <a:endParaRPr lang="en-US" sz="1400" dirty="0"/>
          </a:p>
          <a:p>
            <a:r>
              <a:rPr lang="en-US" sz="1400" dirty="0"/>
              <a:t>      </a:t>
            </a:r>
            <a:r>
              <a:rPr lang="en-US" sz="1400" dirty="0" err="1"/>
              <a:t>MaxRetries</a:t>
            </a:r>
            <a:r>
              <a:rPr lang="en-US" sz="1400" dirty="0"/>
              <a:t>: 0</a:t>
            </a:r>
          </a:p>
          <a:p>
            <a:r>
              <a:rPr lang="en-US" sz="1400" dirty="0"/>
              <a:t>      Name: !Ref </a:t>
            </a:r>
            <a:r>
              <a:rPr lang="en-US" sz="1400" dirty="0" err="1"/>
              <a:t>GlueJobName</a:t>
            </a:r>
            <a:endParaRPr lang="en-US" dirty="0"/>
          </a:p>
        </p:txBody>
      </p:sp>
    </p:spTree>
    <p:extLst>
      <p:ext uri="{BB962C8B-B14F-4D97-AF65-F5344CB8AC3E}">
        <p14:creationId xmlns:p14="http://schemas.microsoft.com/office/powerpoint/2010/main" val="38421899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AAAB0F55-9319-4282-8C9E-4F3760420F9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31" name="Connector: Elbow 30">
            <a:extLst>
              <a:ext uri="{FF2B5EF4-FFF2-40B4-BE49-F238E27FC236}">
                <a16:creationId xmlns:a16="http://schemas.microsoft.com/office/drawing/2014/main" id="{DB20A611-749A-4A68-9997-D539C19EA19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81FB30B-9B0A-4567-8B24-1C5E7BECDCB4}"/>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34" name="Rectangle 33">
            <a:extLst>
              <a:ext uri="{FF2B5EF4-FFF2-40B4-BE49-F238E27FC236}">
                <a16:creationId xmlns:a16="http://schemas.microsoft.com/office/drawing/2014/main" id="{20968862-C87C-4560-858D-7B5351162179}"/>
              </a:ext>
            </a:extLst>
          </p:cNvPr>
          <p:cNvSpPr/>
          <p:nvPr/>
        </p:nvSpPr>
        <p:spPr>
          <a:xfrm>
            <a:off x="9271054" y="2561777"/>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4090C63-0ADE-4BF5-BC58-551E1CCFF82F}"/>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45E9780D-6C69-4710-A570-9D192FE1116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0" name="L-Shape 39">
            <a:extLst>
              <a:ext uri="{FF2B5EF4-FFF2-40B4-BE49-F238E27FC236}">
                <a16:creationId xmlns:a16="http://schemas.microsoft.com/office/drawing/2014/main" id="{C67BCEAE-7F19-4422-804A-1504BE2C04FB}"/>
              </a:ext>
            </a:extLst>
          </p:cNvPr>
          <p:cNvSpPr/>
          <p:nvPr/>
        </p:nvSpPr>
        <p:spPr>
          <a:xfrm rot="5400000">
            <a:off x="3898564" y="-65752"/>
            <a:ext cx="4710436" cy="8658579"/>
          </a:xfrm>
          <a:prstGeom prst="corner">
            <a:avLst>
              <a:gd name="adj1" fmla="val 93694"/>
              <a:gd name="adj2" fmla="val 51246"/>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65953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 data set</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6557</TotalTime>
  <Words>3715</Words>
  <Application>Microsoft Office PowerPoint</Application>
  <PresentationFormat>Widescreen</PresentationFormat>
  <Paragraphs>814</Paragraphs>
  <Slides>126</Slides>
  <Notes>35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126</vt:i4>
      </vt:variant>
    </vt:vector>
  </HeadingPairs>
  <TitlesOfParts>
    <vt:vector size="138" baseType="lpstr">
      <vt:lpstr>MS Mincho</vt:lpstr>
      <vt:lpstr>Abadi</vt:lpstr>
      <vt:lpstr>Arabic Typesetting</vt:lpstr>
      <vt:lpstr>Arial</vt:lpstr>
      <vt:lpstr>Calibri</vt:lpstr>
      <vt:lpstr>Lucida Console</vt:lpstr>
      <vt:lpstr>Rockwell</vt:lpstr>
      <vt:lpstr>Rockwell Condensed</vt:lpstr>
      <vt:lpstr>Rockwell Extra Bold</vt:lpstr>
      <vt:lpstr>Simplified Arabic Fixed</vt:lpstr>
      <vt:lpstr>Wingdings</vt: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Zhang, James</cp:lastModifiedBy>
  <cp:revision>393</cp:revision>
  <dcterms:created xsi:type="dcterms:W3CDTF">2018-07-27T13:09:52Z</dcterms:created>
  <dcterms:modified xsi:type="dcterms:W3CDTF">2018-08-29T20:58:56Z</dcterms:modified>
</cp:coreProperties>
</file>